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comments/modernComment_7FF647B2_87C55AD9.xml" ContentType="application/vnd.ms-powerpoint.comment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comments/modernComment_7FF647B9_8DB834D7.xml" ContentType="application/vnd.ms-powerpoint.comment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comments/modernComment_7FF647B6_F82A3C96.xml" ContentType="application/vnd.ms-powerpoint.comments+xml"/>
  <Override PartName="/ppt/notesSlides/notesSlide7.xml" ContentType="application/vnd.openxmlformats-officedocument.presentationml.notesSlide+xml"/>
  <Override PartName="/ppt/comments/modernComment_7FF647B5_8F331013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146846647" r:id="rId5"/>
    <p:sldId id="2146846648" r:id="rId6"/>
    <p:sldId id="2146846501" r:id="rId7"/>
    <p:sldId id="2146846644" r:id="rId8"/>
    <p:sldId id="270" r:id="rId9"/>
    <p:sldId id="276" r:id="rId10"/>
    <p:sldId id="2146846642" r:id="rId11"/>
    <p:sldId id="2146846649" r:id="rId12"/>
    <p:sldId id="2146846646" r:id="rId13"/>
    <p:sldId id="214684664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82A4924-10AD-4B2F-AAFB-872B1CA34324}">
          <p14:sldIdLst>
            <p14:sldId id="2146846647"/>
            <p14:sldId id="2146846648"/>
            <p14:sldId id="2146846501"/>
            <p14:sldId id="2146846644"/>
            <p14:sldId id="270"/>
            <p14:sldId id="276"/>
          </p14:sldIdLst>
        </p14:section>
        <p14:section name="Graveyard" id="{2F3D1E79-E475-48D9-B5D9-CCA2A3FA6F7D}">
          <p14:sldIdLst>
            <p14:sldId id="2146846642"/>
            <p14:sldId id="2146846649"/>
            <p14:sldId id="2146846646"/>
            <p14:sldId id="214684664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184E7C3-7860-3FB0-D456-1F6EA499A8AB}" name="Vanessa Bay Huiqun (AIC)" initials="VBH(" userId="S::vanessa.bay@aic.sg::cc232fa2-f57e-450a-8953-305f4d5147f1" providerId="AD"/>
  <p188:author id="{A39A53CC-7E3D-43BB-2429-6B4F11D4C9DA}" name="Chang, Marissa" initials="CM" userId="S::marissa.chang@mercer.com::4973017f-05e8-452f-8c18-ff75e778de7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51BAAE-3C4D-4E4D-90C0-AF7077279E90}" v="3" dt="2024-03-20T06:08:33.3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modernComment_7FF647B2_87C55AD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DBD203B-0254-4D18-B277-88A4D3E0136F}" authorId="{6184E7C3-7860-3FB0-D456-1F6EA499A8AB}" created="2024-01-30T06:55:25.904">
    <pc:sldMkLst xmlns:pc="http://schemas.microsoft.com/office/powerpoint/2013/main/command">
      <pc:docMk/>
      <pc:sldMk cId="2277858009" sldId="2146846642"/>
    </pc:sldMkLst>
    <p188:txBody>
      <a:bodyPr/>
      <a:lstStyle/>
      <a:p>
        <a:r>
          <a:rPr lang="en-SG"/>
          <a:t>To mercer: can we add this as an additional resource instead? </a:t>
        </a:r>
      </a:p>
    </p188:txBody>
  </p188:cm>
</p188:cmLst>
</file>

<file path=ppt/comments/modernComment_7FF647B5_8F33101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DC62DB6-4548-4B76-A4DC-CC203EECE53A}" authorId="{6184E7C3-7860-3FB0-D456-1F6EA499A8AB}" created="2024-01-30T06:58:16.82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402488339" sldId="2146846645"/>
      <ac:graphicFrameMk id="2" creationId="{A51B05D4-6CD8-6E32-49E0-4C3BAF38B73F}"/>
      <ac:tblMk/>
      <ac:tcMk rowId="1779579937" colId="2080233504"/>
      <ac:txMk cp="0" len="87">
        <ac:context len="88" hash="865171897"/>
      </ac:txMk>
    </ac:txMkLst>
    <p188:pos x="9896475" y="3525769"/>
    <p188:txBody>
      <a:bodyPr/>
      <a:lstStyle/>
      <a:p>
        <a:r>
          <a:rPr lang="en-SG"/>
          <a:t>Mercer: can you find a way to merge the yellow highlighted part with slide 48? </a:t>
        </a:r>
      </a:p>
    </p188:txBody>
  </p188:cm>
</p188:cmLst>
</file>

<file path=ppt/comments/modernComment_7FF647B6_F82A3C9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B67D28F-18AC-411E-A2F7-3DE148C3F505}" authorId="{6184E7C3-7860-3FB0-D456-1F6EA499A8AB}" created="2024-01-30T06:58:02.35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163517590" sldId="2146846646"/>
      <ac:graphicFrameMk id="2" creationId="{AC297B41-123B-D215-71AA-EF78AD98DEDD}"/>
      <ac:tblMk/>
      <ac:tcMk rowId="3039351550" colId="2078712315"/>
      <ac:txMk cp="0" len="9">
        <ac:context len="10" hash="181636555"/>
      </ac:txMk>
    </ac:txMkLst>
    <p188:pos x="8104118" y="228132"/>
    <p188:txBody>
      <a:bodyPr/>
      <a:lstStyle/>
      <a:p>
        <a:r>
          <a:rPr lang="en-SG"/>
          <a:t>Mercer: can you find a way to merge the highlighted yellow parts with slide 47? </a:t>
        </a:r>
      </a:p>
    </p188:txBody>
  </p188:cm>
</p188:cmLst>
</file>

<file path=ppt/comments/modernComment_7FF647B9_8DB834D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0E33FFA-D469-4774-A4A9-607024E24DF2}" authorId="{6184E7C3-7860-3FB0-D456-1F6EA499A8AB}" created="2024-01-30T06:55:41.760">
    <pc:sldMkLst xmlns:pc="http://schemas.microsoft.com/office/powerpoint/2013/main/command">
      <pc:docMk/>
      <pc:sldMk cId="2541299274" sldId="2146846643"/>
    </pc:sldMkLst>
    <p188:txBody>
      <a:bodyPr/>
      <a:lstStyle/>
      <a:p>
        <a:r>
          <a:rPr lang="en-SG"/>
          <a:t>Can add this as additional resource instead?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091F7-4DEF-4144-A573-E7FCA1988B1E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5D82F-365B-4BE9-8DE7-B8646A776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84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291DD-62F2-4CC7-85E0-E2A4EF7EB905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1394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291DD-62F2-4CC7-85E0-E2A4EF7EB905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1272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AD5E9-C832-4304-A205-BC3A0207DE63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140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291DD-62F2-4CC7-85E0-E2A4EF7EB905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13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291DD-62F2-4CC7-85E0-E2A4EF7EB905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221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291DD-62F2-4CC7-85E0-E2A4EF7EB905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488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291DD-62F2-4CC7-85E0-E2A4EF7EB905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35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3000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MC_CoverShape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898" y="567"/>
            <a:ext cx="10283102" cy="6857433"/>
          </a:xfrm>
          <a:prstGeom prst="rect">
            <a:avLst/>
          </a:prstGeom>
        </p:spPr>
      </p:pic>
      <p:sp>
        <p:nvSpPr>
          <p:cNvPr id="2" name="HeroHeading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914400" y="1537208"/>
            <a:ext cx="6897624" cy="1362329"/>
          </a:xfrm>
        </p:spPr>
        <p:txBody>
          <a:bodyPr vert="horz" wrap="none" lIns="0" tIns="0" rIns="0" bIns="0" rtlCol="0" anchor="t" anchorCtr="0">
            <a:noAutofit/>
          </a:bodyPr>
          <a:lstStyle>
            <a:lvl1pPr>
              <a:defRPr lang="en-GB" sz="91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heading 1</a:t>
            </a:r>
            <a:endParaRPr lang="en-GB"/>
          </a:p>
        </p:txBody>
      </p:sp>
      <p:sp>
        <p:nvSpPr>
          <p:cNvPr id="3" name="HeroHeading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914400" y="2915031"/>
            <a:ext cx="6897624" cy="1911604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1000"/>
              </a:spcBef>
              <a:buNone/>
              <a:defRPr lang="en-GB" sz="13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heading 2</a:t>
            </a:r>
            <a:endParaRPr lang="en-GB"/>
          </a:p>
        </p:txBody>
      </p:sp>
      <p:sp>
        <p:nvSpPr>
          <p:cNvPr id="7" name="Tagline"/>
          <p:cNvSpPr txBox="1"/>
          <p:nvPr userDrawn="1"/>
        </p:nvSpPr>
        <p:spPr>
          <a:xfrm>
            <a:off x="914400" y="6313715"/>
            <a:ext cx="1581459" cy="276999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r>
              <a:rPr lang="en-GB" sz="1200">
                <a:solidFill>
                  <a:schemeClr val="bg1"/>
                </a:solidFill>
                <a:latin typeface="+mn-lt"/>
              </a:rPr>
              <a:t>welcome to brighter</a:t>
            </a:r>
          </a:p>
        </p:txBody>
      </p:sp>
      <p:pic>
        <p:nvPicPr>
          <p:cNvPr id="4" name="FrontCover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910717" y="572389"/>
            <a:ext cx="1859284" cy="35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7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">
    <p:bg>
      <p:bgPr>
        <a:gradFill flip="none" rotWithShape="1">
          <a:gsLst>
            <a:gs pos="3000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Cover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605525" y="3163824"/>
            <a:ext cx="2980950" cy="53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3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ody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11;p16"/>
          <p:cNvSpPr txBox="1"/>
          <p:nvPr userDrawn="1"/>
        </p:nvSpPr>
        <p:spPr>
          <a:xfrm>
            <a:off x="0" y="64229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800" kern="0" dirty="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RESTRICTED, NON-SENSITIVE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07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71500"/>
            <a:ext cx="10364400" cy="952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84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199"/>
            <a:ext cx="4932000" cy="4195763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2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6800" y="1981199"/>
            <a:ext cx="4932000" cy="4195763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2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24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199"/>
            <a:ext cx="3218400" cy="4195763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2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489200" y="1981199"/>
            <a:ext cx="3218400" cy="4195764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2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8060400" y="1981199"/>
            <a:ext cx="3218400" cy="4195764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2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36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Gradient">
    <p:bg>
      <p:bgPr>
        <a:gradFill flip="none" rotWithShape="1">
          <a:gsLst>
            <a:gs pos="3000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89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gradFill flip="none" rotWithShape="1">
          <a:gsLst>
            <a:gs pos="3000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vider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568253"/>
            <a:ext cx="7765589" cy="280577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buNone/>
              <a:defRPr lang="en-US" b="1" baseline="0" smtClean="0">
                <a:solidFill>
                  <a:schemeClr val="bg1"/>
                </a:solidFill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z="1800" smtClean="0">
                <a:latin typeface="+mn-lt"/>
              </a:defRPr>
            </a:lvl4pPr>
            <a:lvl5pPr>
              <a:defRPr lang="en-GB" sz="1800">
                <a:latin typeface="+mn-lt"/>
              </a:defRPr>
            </a:lvl5pPr>
          </a:lstStyle>
          <a:p>
            <a:pPr lvl="0">
              <a:tabLst>
                <a:tab pos="1600080" algn="l"/>
              </a:tabLst>
            </a:pPr>
            <a:r>
              <a:rPr lang="en-US"/>
              <a:t>Enter Title Here</a:t>
            </a:r>
          </a:p>
        </p:txBody>
      </p:sp>
      <p:sp>
        <p:nvSpPr>
          <p:cNvPr id="6" name="Divider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900444"/>
            <a:ext cx="7765589" cy="280577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buNone/>
              <a:defRPr lang="en-US" b="0" baseline="0" smtClean="0">
                <a:solidFill>
                  <a:schemeClr val="bg1"/>
                </a:solidFill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z="1800" smtClean="0">
                <a:latin typeface="+mn-lt"/>
              </a:defRPr>
            </a:lvl4pPr>
            <a:lvl5pPr>
              <a:defRPr lang="en-GB" sz="1800">
                <a:latin typeface="+mn-lt"/>
              </a:defRPr>
            </a:lvl5pPr>
          </a:lstStyle>
          <a:p>
            <a:pPr lvl="0">
              <a:tabLst>
                <a:tab pos="1600080" algn="l"/>
              </a:tabLst>
            </a:pPr>
            <a:r>
              <a:rPr lang="en-US"/>
              <a:t>Enter Sub-title Here</a:t>
            </a:r>
          </a:p>
        </p:txBody>
      </p:sp>
      <p:sp>
        <p:nvSpPr>
          <p:cNvPr id="7" name="SectionNumber"/>
          <p:cNvSpPr>
            <a:spLocks noGrp="1"/>
          </p:cNvSpPr>
          <p:nvPr>
            <p:ph type="body" sz="quarter" idx="12" hasCustomPrompt="1"/>
          </p:nvPr>
        </p:nvSpPr>
        <p:spPr>
          <a:xfrm>
            <a:off x="5166853" y="2629166"/>
            <a:ext cx="6336891" cy="5628095"/>
          </a:xfrm>
          <a:noFill/>
        </p:spPr>
        <p:txBody>
          <a:bodyPr vert="horz" wrap="none" lIns="0" tIns="0" rIns="0" bIns="0" rtlCol="0" anchor="b" anchorCtr="0">
            <a:noAutofit/>
          </a:bodyPr>
          <a:lstStyle>
            <a:lvl1pPr marL="0" indent="0" algn="r">
              <a:buNone/>
              <a:defRPr lang="en-US" sz="49996" b="1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 lvl="0">
              <a:tabLst>
                <a:tab pos="1600080" algn="l"/>
              </a:tabLst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82875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agline">
    <p:bg>
      <p:bgPr>
        <a:gradFill flip="none" rotWithShape="1">
          <a:gsLst>
            <a:gs pos="3000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gIma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3608827" y="2514598"/>
            <a:ext cx="4974346" cy="182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50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914400" y="571500"/>
            <a:ext cx="10364400" cy="9525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Body"/>
          <p:cNvSpPr>
            <a:spLocks noGrp="1"/>
          </p:cNvSpPr>
          <p:nvPr>
            <p:ph type="body" idx="1"/>
          </p:nvPr>
        </p:nvSpPr>
        <p:spPr>
          <a:xfrm>
            <a:off x="914400" y="1981202"/>
            <a:ext cx="10364400" cy="41957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Business" hidden="1"/>
          <p:cNvSpPr txBox="1">
            <a:spLocks/>
          </p:cNvSpPr>
          <p:nvPr userDrawn="1"/>
        </p:nvSpPr>
        <p:spPr>
          <a:xfrm>
            <a:off x="6214111" y="6325208"/>
            <a:ext cx="4191000" cy="277811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914400" rtl="0" eaLnBrk="1" latinLnBrk="0" hangingPunct="1">
              <a:defRPr sz="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>
                <a:solidFill>
                  <a:srgbClr val="52575C"/>
                </a:solidFill>
                <a:latin typeface="+mn-lt"/>
              </a:rPr>
              <a:t>Mercer</a:t>
            </a:r>
            <a:endParaRPr lang="en-GB" sz="800" baseline="0">
              <a:solidFill>
                <a:srgbClr val="52575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853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+mn-lt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28584" algn="l" defTabSz="914332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+mn-lt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indent="-228584" algn="l" defTabSz="914332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+mn-lt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+mn-lt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2914" indent="-228584" algn="l" defTabSz="914332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+mn-lt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+mn-lt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+mn-lt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+mn-lt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+mn-lt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576">
          <p15:clr>
            <a:srgbClr val="F26B43"/>
          </p15:clr>
        </p15:guide>
        <p15:guide id="8" pos="7104">
          <p15:clr>
            <a:srgbClr val="F26B43"/>
          </p15:clr>
        </p15:guide>
        <p15:guide id="9" orient="horz" pos="360">
          <p15:clr>
            <a:srgbClr val="F26B43"/>
          </p15:clr>
        </p15:guide>
        <p15:guide id="10" orient="horz" pos="960">
          <p15:clr>
            <a:srgbClr val="F26B43"/>
          </p15:clr>
        </p15:guide>
        <p15:guide id="11" orient="horz" pos="1248">
          <p15:clr>
            <a:srgbClr val="F26B43"/>
          </p15:clr>
        </p15:guide>
        <p15:guide id="16" orient="horz" pos="39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7FF647B5_8F3310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6.xml"/><Relationship Id="rId4" Type="http://schemas.microsoft.com/office/2018/10/relationships/comments" Target="../comments/modernComment_7FF647B2_87C55AD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7.xml"/><Relationship Id="rId4" Type="http://schemas.microsoft.com/office/2018/10/relationships/comments" Target="../comments/modernComment_7FF647B9_8DB834D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8.xml"/><Relationship Id="rId4" Type="http://schemas.microsoft.com/office/2018/10/relationships/comments" Target="../comments/modernComment_7FF647B6_F82A3C9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1F67EE90-81B3-3450-C636-74E7662C51DB}"/>
              </a:ext>
            </a:extLst>
          </p:cNvPr>
          <p:cNvSpPr txBox="1">
            <a:spLocks/>
          </p:cNvSpPr>
          <p:nvPr/>
        </p:nvSpPr>
        <p:spPr>
          <a:xfrm>
            <a:off x="0" y="6422979"/>
            <a:ext cx="12192000" cy="2154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RESTRICTED, SENSITIVE (NORMAL)</a:t>
            </a: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79E4DE44-A0F3-D143-6E86-7834E322C980}"/>
              </a:ext>
            </a:extLst>
          </p:cNvPr>
          <p:cNvSpPr txBox="1">
            <a:spLocks/>
          </p:cNvSpPr>
          <p:nvPr/>
        </p:nvSpPr>
        <p:spPr>
          <a:xfrm>
            <a:off x="9279158" y="64080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64894-0CDA-4858-B9BB-E919B8A7A837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SG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E81317A3-9A27-098C-89F5-271166718C3B}"/>
              </a:ext>
            </a:extLst>
          </p:cNvPr>
          <p:cNvGraphicFramePr>
            <a:graphicFrameLocks/>
          </p:cNvGraphicFramePr>
          <p:nvPr/>
        </p:nvGraphicFramePr>
        <p:xfrm>
          <a:off x="798220" y="1609858"/>
          <a:ext cx="9869780" cy="466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61745">
                  <a:extLst>
                    <a:ext uri="{9D8B030D-6E8A-4147-A177-3AD203B41FA5}">
                      <a16:colId xmlns:a16="http://schemas.microsoft.com/office/drawing/2014/main" val="325094728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val="2147328778"/>
                    </a:ext>
                  </a:extLst>
                </a:gridCol>
                <a:gridCol w="4475480">
                  <a:extLst>
                    <a:ext uri="{9D8B030D-6E8A-4147-A177-3AD203B41FA5}">
                      <a16:colId xmlns:a16="http://schemas.microsoft.com/office/drawing/2014/main" val="477517504"/>
                    </a:ext>
                  </a:extLst>
                </a:gridCol>
                <a:gridCol w="717516">
                  <a:extLst>
                    <a:ext uri="{9D8B030D-6E8A-4147-A177-3AD203B41FA5}">
                      <a16:colId xmlns:a16="http://schemas.microsoft.com/office/drawing/2014/main" val="1470620984"/>
                    </a:ext>
                  </a:extLst>
                </a:gridCol>
                <a:gridCol w="2052746">
                  <a:extLst>
                    <a:ext uri="{9D8B030D-6E8A-4147-A177-3AD203B41FA5}">
                      <a16:colId xmlns:a16="http://schemas.microsoft.com/office/drawing/2014/main" val="18222549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/>
                        <a:t>Program</a:t>
                      </a:r>
                    </a:p>
                  </a:txBody>
                  <a:tcP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S/no.</a:t>
                      </a:r>
                      <a:endParaRPr lang="en-SG" sz="1100" dirty="0"/>
                    </a:p>
                  </a:txBody>
                  <a:tcP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/>
                        <a:t>Modules</a:t>
                      </a:r>
                    </a:p>
                  </a:txBody>
                  <a:tcP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100" dirty="0"/>
                        <a:t>Level </a:t>
                      </a:r>
                    </a:p>
                  </a:txBody>
                  <a:tcP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100" dirty="0"/>
                        <a:t>Provider</a:t>
                      </a:r>
                    </a:p>
                  </a:txBody>
                  <a:tcP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581747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r>
                        <a:rPr lang="en-SG" sz="1100" b="1" dirty="0">
                          <a:solidFill>
                            <a:schemeClr val="bg1"/>
                          </a:solidFill>
                        </a:rPr>
                        <a:t>On-the-Job-Training / Organisation Onboarding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>
                    <a:solidFill>
                      <a:srgbClr val="C6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Resilience and Self-care</a:t>
                      </a:r>
                    </a:p>
                  </a:txBody>
                  <a:tcPr>
                    <a:solidFill>
                      <a:srgbClr val="C6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6EE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Individual organisations to carry out their own training according to AIC’s Training Advisory</a:t>
                      </a:r>
                    </a:p>
                  </a:txBody>
                  <a:tcPr>
                    <a:solidFill>
                      <a:srgbClr val="C6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06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  <a:endParaRPr lang="en-SG" sz="1100" dirty="0"/>
                    </a:p>
                  </a:txBody>
                  <a:tcPr>
                    <a:solidFill>
                      <a:srgbClr val="C6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Inventory Control and Equipment Maintenance in Rehabilitation Care</a:t>
                      </a:r>
                    </a:p>
                  </a:txBody>
                  <a:tcPr>
                    <a:solidFill>
                      <a:srgbClr val="C6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6EE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0885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  <a:endParaRPr lang="en-SG" sz="1100" dirty="0"/>
                    </a:p>
                  </a:txBody>
                  <a:tcPr>
                    <a:solidFill>
                      <a:srgbClr val="C6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Workplace Safety and Health</a:t>
                      </a:r>
                    </a:p>
                  </a:txBody>
                  <a:tcPr>
                    <a:solidFill>
                      <a:srgbClr val="C6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6EE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714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  <a:endParaRPr lang="en-SG" sz="1100" dirty="0"/>
                    </a:p>
                  </a:txBody>
                  <a:tcPr>
                    <a:solidFill>
                      <a:srgbClr val="C6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Quality Improvement and Safe Practices</a:t>
                      </a:r>
                    </a:p>
                  </a:txBody>
                  <a:tcPr>
                    <a:solidFill>
                      <a:srgbClr val="C6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1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C6E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SG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989207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SG" sz="1100" b="1" dirty="0">
                          <a:solidFill>
                            <a:schemeClr val="bg1"/>
                          </a:solidFill>
                        </a:rPr>
                        <a:t>Essential Training via Non-WSQ Delivery TSC</a:t>
                      </a:r>
                    </a:p>
                    <a:p>
                      <a:endParaRPr lang="en-SG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E12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5</a:t>
                      </a:r>
                      <a:endParaRPr lang="en-SG" sz="1100" dirty="0"/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Care Assistance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C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 dirty="0"/>
                        <a:t>HMI Institute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 dirty="0"/>
                        <a:t>CTI@KWSH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 dirty="0"/>
                        <a:t>Ren Ci Learning Academy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C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283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6</a:t>
                      </a:r>
                      <a:endParaRPr lang="en-SG" sz="1100" dirty="0"/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Support Service to Seniors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C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6702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  <a:endParaRPr lang="en-SG" sz="1100" dirty="0"/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/>
                        <a:t>Effective Communication in Nursing 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C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9956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8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/>
                        <a:t>Emergency Response and Crisis Management 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C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72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9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/>
                        <a:t>Professional, Legal and Ethical Healthcare Practice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C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2747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10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Wound Management in Nursing 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1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C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SG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433372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 marL="0" marR="0" lvl="0" indent="0" algn="l" defTabSz="9143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b="1" dirty="0">
                          <a:solidFill>
                            <a:schemeClr val="bg1"/>
                          </a:solidFill>
                        </a:rPr>
                        <a:t>WSQ Higher Certificate in Healthcare (Community Care) TSC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11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Intervention Implementation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1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 dirty="0"/>
                        <a:t>HMI Institute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 dirty="0"/>
                        <a:t>CTI@KWSH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 dirty="0"/>
                        <a:t>Ren Ci Learning Academy</a:t>
                      </a:r>
                    </a:p>
                    <a:p>
                      <a:pPr algn="ctr"/>
                      <a:endParaRPr lang="en-SG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093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12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Infection Prevention and Control in Nursing Practice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81706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  <a:endParaRPr lang="en-SG" sz="1100" dirty="0"/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Patient Care Delivery in Nursing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3279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14</a:t>
                      </a:r>
                      <a:endParaRPr lang="en-SG" sz="1100" dirty="0"/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Feeding Management in Community Care 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3557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  <a:endParaRPr lang="en-SG" sz="1100" dirty="0"/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/>
                        <a:t>Mobility and Ambulation Assistance in Nursing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5113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  <a:endParaRPr lang="en-SG" sz="1100" dirty="0"/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/>
                        <a:t>Medication Management in Nursing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0001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/>
                        <a:t>17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/>
                        <a:t>Patient Empowerment on Self-care</a:t>
                      </a: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471574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14C6C41-ACED-0DC7-1C3F-15CB089F3145}"/>
              </a:ext>
            </a:extLst>
          </p:cNvPr>
          <p:cNvSpPr txBox="1">
            <a:spLocks/>
          </p:cNvSpPr>
          <p:nvPr/>
        </p:nvSpPr>
        <p:spPr>
          <a:xfrm>
            <a:off x="798220" y="268157"/>
            <a:ext cx="10515600" cy="942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24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Community Care Associate Training Roadmap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Skills Framework for Healthcare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0EA68900-EC12-E2EE-9513-FB5A6532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220" y="1271851"/>
            <a:ext cx="986978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Pre-requisites for CCA Training: 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No prior work experience is required, a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‘Pass’ in GCE ‘N’ Levels or equivalent is preferred.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8C1DD7-7A9F-144F-BAF3-EBCA9842F874}"/>
              </a:ext>
            </a:extLst>
          </p:cNvPr>
          <p:cNvSpPr txBox="1"/>
          <p:nvPr/>
        </p:nvSpPr>
        <p:spPr>
          <a:xfrm>
            <a:off x="798220" y="6190995"/>
            <a:ext cx="8758735" cy="449942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GLOBALPEERREVIEW">
            <a:extLst>
              <a:ext uri="{FF2B5EF4-FFF2-40B4-BE49-F238E27FC236}">
                <a16:creationId xmlns:a16="http://schemas.microsoft.com/office/drawing/2014/main" id="{CB492CFA-2896-536D-F123-8D9812121748}"/>
              </a:ext>
            </a:extLst>
          </p:cNvPr>
          <p:cNvSpPr txBox="1"/>
          <p:nvPr/>
        </p:nvSpPr>
        <p:spPr>
          <a:xfrm>
            <a:off x="5080000" y="838200"/>
            <a:ext cx="3175000" cy="338554"/>
          </a:xfrm>
          <a:prstGeom prst="rect">
            <a:avLst/>
          </a:prstGeom>
          <a:solidFill>
            <a:scrgbClr r="0" g="0" b="0">
              <a:alpha val="25000"/>
            </a:scrgbClr>
          </a:solidFill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GB" sz="2200">
                <a:solidFill>
                  <a:srgbClr val="A9A9A9"/>
                </a:solidFill>
                <a:latin typeface="Arial Black" panose="020B0A04020102020204" pitchFamily="34" charset="0"/>
              </a:rPr>
              <a:t>Not Peer Reviewed</a:t>
            </a:r>
            <a:endParaRPr lang="en-GB" sz="2200" dirty="0" err="1">
              <a:solidFill>
                <a:srgbClr val="A9A9A9"/>
              </a:solidFill>
              <a:latin typeface="Arial Black" panose="020B0A040201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094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ABD986-59A0-F45A-C1AA-0FC2C10E8ACA}"/>
              </a:ext>
            </a:extLst>
          </p:cNvPr>
          <p:cNvSpPr/>
          <p:nvPr/>
        </p:nvSpPr>
        <p:spPr>
          <a:xfrm>
            <a:off x="210206" y="836331"/>
            <a:ext cx="11673496" cy="657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79E4DE44-A0F3-D143-6E86-7834E322C980}"/>
              </a:ext>
            </a:extLst>
          </p:cNvPr>
          <p:cNvSpPr txBox="1">
            <a:spLocks/>
          </p:cNvSpPr>
          <p:nvPr/>
        </p:nvSpPr>
        <p:spPr>
          <a:xfrm>
            <a:off x="9279158" y="64080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64894-0CDA-4858-B9BB-E919B8A7A837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SG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35C60A5-791D-862E-C281-FCA911AD70C9}"/>
              </a:ext>
            </a:extLst>
          </p:cNvPr>
          <p:cNvSpPr txBox="1">
            <a:spLocks/>
          </p:cNvSpPr>
          <p:nvPr/>
        </p:nvSpPr>
        <p:spPr>
          <a:xfrm>
            <a:off x="838199" y="371070"/>
            <a:ext cx="10837985" cy="68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2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Senior Community Care Associate Training Roadmap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Skills Framework for Healthcare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9E01D263-876C-69A9-F98E-F2468C906F40}"/>
              </a:ext>
            </a:extLst>
          </p:cNvPr>
          <p:cNvSpPr txBox="1">
            <a:spLocks/>
          </p:cNvSpPr>
          <p:nvPr/>
        </p:nvSpPr>
        <p:spPr>
          <a:xfrm>
            <a:off x="0" y="6422979"/>
            <a:ext cx="12192000" cy="2154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RESTRICTED, SENSITIVE (NORMAL)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51B05D4-6CD8-6E32-49E0-4C3BAF38B73F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1493906"/>
          <a:ext cx="9964132" cy="4538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49212">
                  <a:extLst>
                    <a:ext uri="{9D8B030D-6E8A-4147-A177-3AD203B41FA5}">
                      <a16:colId xmlns:a16="http://schemas.microsoft.com/office/drawing/2014/main" val="1794534229"/>
                    </a:ext>
                  </a:extLst>
                </a:gridCol>
                <a:gridCol w="2714920">
                  <a:extLst>
                    <a:ext uri="{9D8B030D-6E8A-4147-A177-3AD203B41FA5}">
                      <a16:colId xmlns:a16="http://schemas.microsoft.com/office/drawing/2014/main" val="2080233504"/>
                    </a:ext>
                  </a:extLst>
                </a:gridCol>
              </a:tblGrid>
              <a:tr h="1815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400" dirty="0">
                          <a:effectLst/>
                        </a:rPr>
                        <a:t>Program Title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endParaRPr lang="en-SG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400" dirty="0">
                          <a:effectLst/>
                        </a:rPr>
                        <a:t>Providers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2757228"/>
                  </a:ext>
                </a:extLst>
              </a:tr>
              <a:tr h="136250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SG" sz="1400" dirty="0">
                          <a:effectLst/>
                        </a:rPr>
                        <a:t>WSQ Advanced Certificate in Community Care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en-SG" sz="1400" dirty="0">
                          <a:effectLst/>
                        </a:rPr>
                        <a:t>Modules: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en-SG" sz="1400" dirty="0">
                          <a:effectLst/>
                        </a:rPr>
                        <a:t>Effective Communication in Nursing (L3)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en-SG" sz="1400" dirty="0">
                          <a:effectLst/>
                        </a:rPr>
                        <a:t>Group Therapy Planning and Implementation (L3)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en-SG" sz="1400" dirty="0">
                          <a:effectLst/>
                        </a:rPr>
                        <a:t>Intervention Implementation (L3)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en-SG" sz="1400" dirty="0">
                          <a:effectLst/>
                        </a:rPr>
                        <a:t>Infection Prevention and Control in Nursing Practice (L3)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en-SG" sz="1400" dirty="0">
                          <a:effectLst/>
                        </a:rPr>
                        <a:t>Patient Care Delivery in Nursing (L3)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SG" sz="1400" dirty="0">
                          <a:effectLst/>
                        </a:rPr>
                        <a:t>SLEC </a:t>
                      </a:r>
                      <a:r>
                        <a:rPr lang="en-SG" sz="1400" dirty="0" err="1">
                          <a:effectLst/>
                        </a:rPr>
                        <a:t>CommCare</a:t>
                      </a:r>
                      <a:r>
                        <a:rPr lang="en-SG" sz="1400" dirty="0">
                          <a:effectLst/>
                        </a:rPr>
                        <a:t> Academy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en-SG" sz="1400" dirty="0">
                          <a:effectLst/>
                        </a:rPr>
                        <a:t>Ren Ci Learning Academy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7628417"/>
                  </a:ext>
                </a:extLst>
              </a:tr>
              <a:tr h="104042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400" dirty="0">
                          <a:effectLst/>
                        </a:rPr>
                        <a:t>Non-WSQ Training 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400" dirty="0">
                          <a:effectLst/>
                        </a:rPr>
                        <a:t>Modules: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400" dirty="0">
                          <a:effectLst/>
                        </a:rPr>
                        <a:t>6. Client Assessment in Therapy Support (L1)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400" dirty="0">
                          <a:effectLst/>
                        </a:rPr>
                        <a:t>7. Client Education in Therapy Support (L1) 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SG" sz="1400" dirty="0">
                          <a:effectLst/>
                        </a:rPr>
                        <a:t>SLEC </a:t>
                      </a:r>
                      <a:r>
                        <a:rPr lang="en-SG" sz="1400" dirty="0" err="1">
                          <a:effectLst/>
                        </a:rPr>
                        <a:t>CommCare</a:t>
                      </a:r>
                      <a:r>
                        <a:rPr lang="en-SG" sz="1400" dirty="0">
                          <a:effectLst/>
                        </a:rPr>
                        <a:t> Academy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en-SG" sz="1400" dirty="0">
                          <a:effectLst/>
                        </a:rPr>
                        <a:t>Ren Ci Learning Academy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3132195"/>
                  </a:ext>
                </a:extLst>
              </a:tr>
              <a:tr h="1237251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400" dirty="0">
                          <a:effectLst/>
                        </a:rPr>
                        <a:t>On-the-Job Training/Organisation Onboarding 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400" dirty="0">
                          <a:effectLst/>
                        </a:rPr>
                        <a:t>8. Excellence in Service (L2)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400" dirty="0">
                          <a:effectLst/>
                        </a:rPr>
                        <a:t>9. Inventory Control and Equipment Maintenance in Rehabilitation Care (L2)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400" dirty="0">
                          <a:effectLst/>
                        </a:rPr>
                        <a:t>10. Resilience and Self-care (L2)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400" dirty="0">
                          <a:effectLst/>
                        </a:rPr>
                        <a:t>Individual </a:t>
                      </a:r>
                      <a:r>
                        <a:rPr lang="en-US" sz="1400" dirty="0" err="1">
                          <a:effectLst/>
                        </a:rPr>
                        <a:t>organisations</a:t>
                      </a:r>
                      <a:r>
                        <a:rPr lang="en-US" sz="1400" dirty="0">
                          <a:effectLst/>
                        </a:rPr>
                        <a:t> to carry out their own training according to training advisory</a:t>
                      </a:r>
                      <a:endParaRPr lang="en-SG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9579937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FB160B66-C90A-F5A9-C383-0F9560AFB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229584"/>
            <a:ext cx="136608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Program Listing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248833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3876566-E259-3EAD-49D1-9ED4B97E2CA6}"/>
              </a:ext>
            </a:extLst>
          </p:cNvPr>
          <p:cNvSpPr/>
          <p:nvPr/>
        </p:nvSpPr>
        <p:spPr>
          <a:xfrm>
            <a:off x="798220" y="5261656"/>
            <a:ext cx="9869780" cy="1138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1F67EE90-81B3-3450-C636-74E7662C51DB}"/>
              </a:ext>
            </a:extLst>
          </p:cNvPr>
          <p:cNvSpPr txBox="1">
            <a:spLocks/>
          </p:cNvSpPr>
          <p:nvPr/>
        </p:nvSpPr>
        <p:spPr>
          <a:xfrm>
            <a:off x="0" y="6422979"/>
            <a:ext cx="12192000" cy="2154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RESTRICTED, SENSITIVE (NORMAL)</a:t>
            </a: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79E4DE44-A0F3-D143-6E86-7834E322C980}"/>
              </a:ext>
            </a:extLst>
          </p:cNvPr>
          <p:cNvSpPr txBox="1">
            <a:spLocks/>
          </p:cNvSpPr>
          <p:nvPr/>
        </p:nvSpPr>
        <p:spPr>
          <a:xfrm>
            <a:off x="9279158" y="64080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64894-0CDA-4858-B9BB-E919B8A7A837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SG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E81317A3-9A27-098C-89F5-271166718C3B}"/>
              </a:ext>
            </a:extLst>
          </p:cNvPr>
          <p:cNvGraphicFramePr>
            <a:graphicFrameLocks/>
          </p:cNvGraphicFramePr>
          <p:nvPr/>
        </p:nvGraphicFramePr>
        <p:xfrm>
          <a:off x="798220" y="2252465"/>
          <a:ext cx="9869780" cy="2926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61745">
                  <a:extLst>
                    <a:ext uri="{9D8B030D-6E8A-4147-A177-3AD203B41FA5}">
                      <a16:colId xmlns:a16="http://schemas.microsoft.com/office/drawing/2014/main" val="325094728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val="2147328778"/>
                    </a:ext>
                  </a:extLst>
                </a:gridCol>
                <a:gridCol w="4475480">
                  <a:extLst>
                    <a:ext uri="{9D8B030D-6E8A-4147-A177-3AD203B41FA5}">
                      <a16:colId xmlns:a16="http://schemas.microsoft.com/office/drawing/2014/main" val="477517504"/>
                    </a:ext>
                  </a:extLst>
                </a:gridCol>
                <a:gridCol w="717516">
                  <a:extLst>
                    <a:ext uri="{9D8B030D-6E8A-4147-A177-3AD203B41FA5}">
                      <a16:colId xmlns:a16="http://schemas.microsoft.com/office/drawing/2014/main" val="1470620984"/>
                    </a:ext>
                  </a:extLst>
                </a:gridCol>
                <a:gridCol w="2052746">
                  <a:extLst>
                    <a:ext uri="{9D8B030D-6E8A-4147-A177-3AD203B41FA5}">
                      <a16:colId xmlns:a16="http://schemas.microsoft.com/office/drawing/2014/main" val="1822254987"/>
                    </a:ext>
                  </a:extLst>
                </a:gridCol>
              </a:tblGrid>
              <a:tr h="1186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>
                          <a:latin typeface="+mn-lt"/>
                        </a:rPr>
                        <a:t>Program</a:t>
                      </a:r>
                    </a:p>
                  </a:txBody>
                  <a:tcP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</a:rPr>
                        <a:t>S/no.</a:t>
                      </a:r>
                      <a:endParaRPr lang="en-SG" sz="1100" dirty="0">
                        <a:latin typeface="+mn-lt"/>
                      </a:endParaRPr>
                    </a:p>
                  </a:txBody>
                  <a:tcP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>
                          <a:latin typeface="+mn-lt"/>
                        </a:rPr>
                        <a:t>Modules</a:t>
                      </a:r>
                    </a:p>
                  </a:txBody>
                  <a:tcP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100" dirty="0">
                          <a:latin typeface="+mn-lt"/>
                        </a:rPr>
                        <a:t>Level </a:t>
                      </a:r>
                    </a:p>
                  </a:txBody>
                  <a:tcP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100" dirty="0">
                          <a:latin typeface="+mn-lt"/>
                        </a:rPr>
                        <a:t>Provider</a:t>
                      </a:r>
                    </a:p>
                  </a:txBody>
                  <a:tcP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581747"/>
                  </a:ext>
                </a:extLst>
              </a:tr>
              <a:tr h="118677">
                <a:tc rowSpan="3">
                  <a:txBody>
                    <a:bodyPr/>
                    <a:lstStyle/>
                    <a:p>
                      <a:r>
                        <a:rPr lang="en-SG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On-the-Job-Training / Organisation Onboarding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1</a:t>
                      </a: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Resilience and Self-care</a:t>
                      </a: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Individual organisations to carry out their own training according to AIC’s Training Advisory</a:t>
                      </a: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06786"/>
                  </a:ext>
                </a:extLst>
              </a:tr>
              <a:tr h="118677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2</a:t>
                      </a:r>
                      <a:endParaRPr lang="en-SG" sz="1100" dirty="0">
                        <a:latin typeface="+mn-lt"/>
                      </a:endParaRP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Inventory Control and Equipment Maintenance in Rehabilitation Care</a:t>
                      </a: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088556"/>
                  </a:ext>
                </a:extLst>
              </a:tr>
              <a:tr h="118677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3</a:t>
                      </a:r>
                      <a:endParaRPr lang="en-SG" sz="1100" dirty="0">
                        <a:latin typeface="+mn-lt"/>
                      </a:endParaRP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Excellence in Service</a:t>
                      </a: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rgbClr val="00968F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71463"/>
                  </a:ext>
                </a:extLst>
              </a:tr>
              <a:tr h="118677">
                <a:tc rowSpan="2">
                  <a:txBody>
                    <a:bodyPr/>
                    <a:lstStyle/>
                    <a:p>
                      <a:r>
                        <a:rPr lang="en-SG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Essential Training via Non-WSQ Delivery TSC</a:t>
                      </a:r>
                    </a:p>
                    <a:p>
                      <a:endParaRPr lang="en-SG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CE12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</a:rPr>
                        <a:t>5</a:t>
                      </a:r>
                      <a:endParaRPr lang="en-SG" sz="1100" dirty="0">
                        <a:latin typeface="+mn-lt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>
                          <a:latin typeface="+mn-lt"/>
                        </a:rPr>
                        <a:t>Client Assessment in Therapy Support</a:t>
                      </a: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>
                          <a:latin typeface="+mn-lt"/>
                        </a:rPr>
                        <a:t>SLEC CommCare Academy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>
                          <a:latin typeface="+mn-lt"/>
                        </a:rPr>
                        <a:t>Ren Ci Learning Academy</a:t>
                      </a: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28304"/>
                  </a:ext>
                </a:extLst>
              </a:tr>
              <a:tr h="153582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</a:rPr>
                        <a:t>6</a:t>
                      </a:r>
                      <a:endParaRPr lang="en-SG" sz="1100" dirty="0">
                        <a:latin typeface="+mn-lt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>
                          <a:latin typeface="+mn-lt"/>
                        </a:rPr>
                        <a:t>Client Education in Therapy Support</a:t>
                      </a: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3D8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670270"/>
                  </a:ext>
                </a:extLst>
              </a:tr>
              <a:tr h="118677">
                <a:tc rowSpan="5">
                  <a:txBody>
                    <a:bodyPr/>
                    <a:lstStyle/>
                    <a:p>
                      <a:pPr marL="0" marR="0" lvl="0" indent="0" algn="l" defTabSz="9143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WSQ Higher Certificate in Healthcare (Community Care) TSC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7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Intervention Implementation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FDBE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 dirty="0">
                          <a:latin typeface="+mn-lt"/>
                        </a:rPr>
                        <a:t>SLEC </a:t>
                      </a:r>
                      <a:r>
                        <a:rPr lang="en-SG" sz="1100" b="0" dirty="0" err="1">
                          <a:latin typeface="+mn-lt"/>
                        </a:rPr>
                        <a:t>CommCare</a:t>
                      </a:r>
                      <a:r>
                        <a:rPr lang="en-SG" sz="1100" b="0" dirty="0">
                          <a:latin typeface="+mn-lt"/>
                        </a:rPr>
                        <a:t> Academy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SG" sz="1100" b="0" dirty="0">
                          <a:latin typeface="+mn-lt"/>
                        </a:rPr>
                        <a:t>Ren Ci Learning Academy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09302"/>
                  </a:ext>
                </a:extLst>
              </a:tr>
              <a:tr h="118677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8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Infection Prevention and Control in Nursing Practice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FDB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817069"/>
                  </a:ext>
                </a:extLst>
              </a:tr>
              <a:tr h="118677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9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Patient Care Delivery in Nursing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FDB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327973"/>
                  </a:ext>
                </a:extLst>
              </a:tr>
              <a:tr h="118677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10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Effective Communication in Nursing 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FDB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355762"/>
                  </a:ext>
                </a:extLst>
              </a:tr>
              <a:tr h="118677">
                <a:tc vMerge="1">
                  <a:txBody>
                    <a:bodyPr/>
                    <a:lstStyle/>
                    <a:p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100" dirty="0">
                          <a:latin typeface="+mn-lt"/>
                        </a:rPr>
                        <a:t>11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>
                          <a:latin typeface="+mn-lt"/>
                        </a:rPr>
                        <a:t>Group Therapy Planning and Implementation</a:t>
                      </a:r>
                    </a:p>
                  </a:txBody>
                  <a:tcPr>
                    <a:solidFill>
                      <a:srgbClr val="BFD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</a:t>
                      </a: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FDB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SG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51133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14C6C41-ACED-0DC7-1C3F-15CB089F3145}"/>
              </a:ext>
            </a:extLst>
          </p:cNvPr>
          <p:cNvSpPr txBox="1">
            <a:spLocks/>
          </p:cNvSpPr>
          <p:nvPr/>
        </p:nvSpPr>
        <p:spPr>
          <a:xfrm>
            <a:off x="798220" y="268157"/>
            <a:ext cx="10515600" cy="942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24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Senior Community Care Associate Training Roadmap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Skills Framework for Healthcare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0EA68900-EC12-E2EE-9513-FB5A6532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220" y="1308461"/>
            <a:ext cx="9869780" cy="846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Pre-requisites for SCCA Training: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 years of CCA work experience (preferred)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‘</a:t>
            </a:r>
            <a:r>
              <a:rPr kumimoji="0" lang="en-SG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Pass’ in GCE ‘N’ Levels or equivalent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(preferred)</a:t>
            </a:r>
            <a:endParaRPr kumimoji="0" lang="en-SG" altLang="zh-CN" sz="11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SG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WSQ Higher Certificate in Community Care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(preferred) 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FC5BB1-982A-463C-071D-E9DE8F99A48B}"/>
              </a:ext>
            </a:extLst>
          </p:cNvPr>
          <p:cNvSpPr txBox="1"/>
          <p:nvPr/>
        </p:nvSpPr>
        <p:spPr>
          <a:xfrm>
            <a:off x="981925" y="5277129"/>
            <a:ext cx="4710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100" b="1" i="0" u="sng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Other TSCs in SCCA JD already taught at Higher Cert level: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Patient Empowerment on Self-care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Professional, Legal and Ethical Healthcare Practice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Mobility and Ambulation Assistance in Nursing (L2)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Medication Management in Nursing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Emergency Response and Crisis Management (L2)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167178-6959-2D7E-7961-DEFEE717389A}"/>
              </a:ext>
            </a:extLst>
          </p:cNvPr>
          <p:cNvSpPr txBox="1"/>
          <p:nvPr/>
        </p:nvSpPr>
        <p:spPr>
          <a:xfrm>
            <a:off x="5528675" y="5300213"/>
            <a:ext cx="391468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SG" sz="105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Quality Improvement and Safe Practices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SG" sz="105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Care Assistance (L1)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SG" sz="105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Support Service to Seniors (L1)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SG" sz="105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Workplace Safety and Health (L1)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SG" sz="105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Wound Management in Nursing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SG" sz="105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Feeding Management in Community Care (L2)</a:t>
            </a:r>
            <a:endParaRPr kumimoji="0" lang="en-SG" sz="10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322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D1AE384-4AC2-7B73-3EB8-2972387B87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3220" y="1245573"/>
          <a:ext cx="11664175" cy="3931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5547">
                  <a:extLst>
                    <a:ext uri="{9D8B030D-6E8A-4147-A177-3AD203B41FA5}">
                      <a16:colId xmlns:a16="http://schemas.microsoft.com/office/drawing/2014/main" val="3417194567"/>
                    </a:ext>
                  </a:extLst>
                </a:gridCol>
                <a:gridCol w="4661750">
                  <a:extLst>
                    <a:ext uri="{9D8B030D-6E8A-4147-A177-3AD203B41FA5}">
                      <a16:colId xmlns:a16="http://schemas.microsoft.com/office/drawing/2014/main" val="911558549"/>
                    </a:ext>
                  </a:extLst>
                </a:gridCol>
                <a:gridCol w="3456878">
                  <a:extLst>
                    <a:ext uri="{9D8B030D-6E8A-4147-A177-3AD203B41FA5}">
                      <a16:colId xmlns:a16="http://schemas.microsoft.com/office/drawing/2014/main" val="934762903"/>
                    </a:ext>
                  </a:extLst>
                </a:gridCol>
              </a:tblGrid>
              <a:tr h="579863">
                <a:tc>
                  <a:txBody>
                    <a:bodyPr/>
                    <a:lstStyle/>
                    <a:p>
                      <a:r>
                        <a:rPr lang="en-US" sz="1400" dirty="0"/>
                        <a:t>WSQ module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Essential Training via Non-WSQ Delivery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On-the-Job-Training / </a:t>
                      </a:r>
                      <a:r>
                        <a:rPr lang="en-US" sz="1400" dirty="0" err="1"/>
                        <a:t>Organisation</a:t>
                      </a:r>
                      <a:r>
                        <a:rPr lang="en-US" sz="1400" dirty="0"/>
                        <a:t> Onboarding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56767"/>
                  </a:ext>
                </a:extLst>
              </a:tr>
              <a:tr h="952629">
                <a:tc row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400" dirty="0"/>
                        <a:t>Training is part of the National Accredited Framework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400" dirty="0"/>
                        <a:t>Use of Technical Skills and Competency (TSC) standard to develop the module for the training.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400" dirty="0"/>
                        <a:t>Course approval is subjected to SSG accreditation.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400" dirty="0"/>
                        <a:t>Required for Full Qualification.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Training is part of the essential training topics to prepare the individual for the job role.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 part of the Full Qualification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 subjected to SSG accreditation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400" dirty="0"/>
                        <a:t>Training is best carry-out at the organisation during on-the-job to prepare the individual for the job role.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400" dirty="0" err="1"/>
                        <a:t>Organisation</a:t>
                      </a:r>
                      <a:r>
                        <a:rPr lang="en-US" sz="1400" dirty="0"/>
                        <a:t> has autonomy and flexibility to </a:t>
                      </a:r>
                      <a:r>
                        <a:rPr lang="en-US" sz="1400" dirty="0" err="1"/>
                        <a:t>contextualise</a:t>
                      </a:r>
                      <a:r>
                        <a:rPr lang="en-US" sz="1400" dirty="0"/>
                        <a:t> the training content and context and assess the individual  according to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organisation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needs.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103443"/>
                  </a:ext>
                </a:extLst>
              </a:tr>
              <a:tr h="952629">
                <a:tc v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AIC will issue a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Training Advisory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that consists of requirements and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Training Standards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governing the design and delivery of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Curriculum / OJT Blueprint, Training / OJT and Assessment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that appointed training partner/provider MUST comply with.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Training Standards are adopted from the Skills Standards from the Community Care Skills Standards Framework (CCSSF) or TSCs from Healthcare Skills Framework.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4F2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235609"/>
                  </a:ext>
                </a:extLst>
              </a:tr>
              <a:tr h="3952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AIC will issue an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electronic Skills Badge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to the competent individual upon meeting the assessment requirements</a:t>
                      </a:r>
                      <a:endParaRPr lang="en-SG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4F2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01953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8AA054E-9BFC-6060-9CF3-51B5CBF8DB82}"/>
              </a:ext>
            </a:extLst>
          </p:cNvPr>
          <p:cNvSpPr txBox="1"/>
          <p:nvPr/>
        </p:nvSpPr>
        <p:spPr>
          <a:xfrm>
            <a:off x="263911" y="299027"/>
            <a:ext cx="11426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Management of Training Quality for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6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WSQ module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E12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Essential Training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On-the-Job-Training (OJT)</a:t>
            </a:r>
            <a:endParaRPr kumimoji="0" lang="en-SG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2CD7D4-E0F7-FE62-28D7-D158D154E97B}"/>
              </a:ext>
            </a:extLst>
          </p:cNvPr>
          <p:cNvSpPr txBox="1"/>
          <p:nvPr/>
        </p:nvSpPr>
        <p:spPr>
          <a:xfrm>
            <a:off x="313220" y="5257807"/>
            <a:ext cx="343963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Regulated and accredited by SSG.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135B5-95CC-F887-BCE9-132B150391AB}"/>
              </a:ext>
            </a:extLst>
          </p:cNvPr>
          <p:cNvSpPr txBox="1"/>
          <p:nvPr/>
        </p:nvSpPr>
        <p:spPr>
          <a:xfrm>
            <a:off x="3876675" y="5257807"/>
            <a:ext cx="8100720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Overseen by AIC via the Training Advisory.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60075A-6F2A-9A30-6F4B-876E1001B583}"/>
              </a:ext>
            </a:extLst>
          </p:cNvPr>
          <p:cNvSpPr txBox="1"/>
          <p:nvPr/>
        </p:nvSpPr>
        <p:spPr>
          <a:xfrm>
            <a:off x="8700249" y="5646177"/>
            <a:ext cx="3277146" cy="52322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Overseen and delivered by employer organisation.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3A01C8E3-2DFC-D30C-2A01-6052C8A3320B}"/>
              </a:ext>
            </a:extLst>
          </p:cNvPr>
          <p:cNvSpPr txBox="1">
            <a:spLocks/>
          </p:cNvSpPr>
          <p:nvPr/>
        </p:nvSpPr>
        <p:spPr>
          <a:xfrm>
            <a:off x="9279158" y="64080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64894-0CDA-4858-B9BB-E919B8A7A837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SG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67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253255" y="-2119829"/>
            <a:ext cx="10515600" cy="10692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rgbClr val="EE4F3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2800" b="1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 idx="4294967295"/>
          </p:nvPr>
        </p:nvSpPr>
        <p:spPr>
          <a:xfrm>
            <a:off x="558999" y="2078564"/>
            <a:ext cx="10857843" cy="30213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</a:pPr>
            <a: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Holder to include details from Training Advisory – Work in Progress &amp; jointly drafted with CCA/SCCA Workgroup</a:t>
            </a:r>
            <a:b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-includes AOP for current CCA/SCCA</a:t>
            </a:r>
            <a:b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-RPL/ AOP for new CCA/SCCA under HC </a:t>
            </a:r>
            <a:r>
              <a:rPr lang="en-SG" sz="23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SFw</a:t>
            </a:r>
            <a: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position on previously approved credit exemptions under CCSSF</a:t>
            </a:r>
            <a:b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-OJT / preceptorship / common OCT logbook/checklist essential part of CCA/SCCA training</a:t>
            </a:r>
            <a:b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SG" sz="23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-course duration/fees (if needed)</a:t>
            </a:r>
          </a:p>
        </p:txBody>
      </p:sp>
      <p:sp>
        <p:nvSpPr>
          <p:cNvPr id="9" name="Slide Number Placeholder 13"/>
          <p:cNvSpPr txBox="1">
            <a:spLocks/>
          </p:cNvSpPr>
          <p:nvPr/>
        </p:nvSpPr>
        <p:spPr>
          <a:xfrm>
            <a:off x="9279158" y="64080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64894-0CDA-4858-B9BB-E919B8A7A837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68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D3BB4DB-D1F0-0F1C-7873-38C4DFC84792}"/>
              </a:ext>
            </a:extLst>
          </p:cNvPr>
          <p:cNvSpPr/>
          <p:nvPr/>
        </p:nvSpPr>
        <p:spPr>
          <a:xfrm>
            <a:off x="155381" y="1288839"/>
            <a:ext cx="11917372" cy="549088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529A21-914D-4E68-942A-85DAFCD6C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05" y="1418655"/>
            <a:ext cx="4023674" cy="386558"/>
          </a:xfrm>
        </p:spPr>
        <p:txBody>
          <a:bodyPr>
            <a:normAutofit/>
          </a:bodyPr>
          <a:lstStyle/>
          <a:p>
            <a:pPr algn="l"/>
            <a:r>
              <a:rPr lang="en-US" sz="1800" b="1" u="sng" dirty="0">
                <a:solidFill>
                  <a:srgbClr val="FF0000"/>
                </a:solidFill>
              </a:rPr>
              <a:t>Value Propositions</a:t>
            </a:r>
            <a:endParaRPr lang="en-SG" sz="1800" b="1" u="sng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42C1D0-C908-46FE-86E2-A1B918DF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5185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D0269-D142-49D1-96E1-DD0E2C8AC643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865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3865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01EEC-B924-F67B-95B9-D45CD1BB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070" y="1855201"/>
            <a:ext cx="3260103" cy="294558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1600" dirty="0"/>
              <a:t>First part-time diploma aligned to CCE role; contributes to the building of a clear upskilling pathway for S/CCAs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Provision of Recognition of Prior Learning for in-service staff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Work-based learning approach enhances skills acquisition and reduces in-classroom hours </a:t>
            </a:r>
            <a:endParaRPr lang="en-SG" sz="16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F6A22A32-EDC4-9065-958C-9DA3728AF340}"/>
              </a:ext>
            </a:extLst>
          </p:cNvPr>
          <p:cNvSpPr/>
          <p:nvPr/>
        </p:nvSpPr>
        <p:spPr>
          <a:xfrm>
            <a:off x="3678642" y="2623466"/>
            <a:ext cx="341523" cy="12669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1200" cap="none" spc="0" normalizeH="0" baseline="0" noProof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C6AE15-82E3-2799-DA89-34812622CC06}"/>
              </a:ext>
            </a:extLst>
          </p:cNvPr>
          <p:cNvSpPr txBox="1"/>
          <p:nvPr/>
        </p:nvSpPr>
        <p:spPr>
          <a:xfrm>
            <a:off x="4021736" y="2564075"/>
            <a:ext cx="14762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Enhance likelihood of course completion</a:t>
            </a:r>
            <a:endParaRPr kumimoji="0" lang="en-SG" sz="16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2C893326-6460-1CB8-5D66-B9B89B07A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662" y="78274"/>
            <a:ext cx="11147981" cy="120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Temasek Polytechnic Part-Time Diploma in Gerontology (Community Health &amp; Social Care)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F2FB552-E892-32F4-1DCD-E9D7FEB45494}"/>
              </a:ext>
            </a:extLst>
          </p:cNvPr>
          <p:cNvSpPr txBox="1">
            <a:spLocks/>
          </p:cNvSpPr>
          <p:nvPr/>
        </p:nvSpPr>
        <p:spPr>
          <a:xfrm>
            <a:off x="6715199" y="1418656"/>
            <a:ext cx="4564757" cy="38655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2 Offering Options</a:t>
            </a:r>
            <a:endParaRPr kumimoji="0" lang="en-SG" sz="1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25C400A-7580-FEFE-17E7-9AA08C88CB5B}"/>
              </a:ext>
            </a:extLst>
          </p:cNvPr>
          <p:cNvSpPr txBox="1">
            <a:spLocks/>
          </p:cNvSpPr>
          <p:nvPr/>
        </p:nvSpPr>
        <p:spPr>
          <a:xfrm>
            <a:off x="5392130" y="1855201"/>
            <a:ext cx="6680623" cy="41957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n-lt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28584" algn="l" defTabSz="91433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n-lt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50" indent="-228584" algn="l" defTabSz="91433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n-lt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n-lt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2914" indent="-228584" algn="l" defTabSz="91433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n-lt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+mn-lt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+mn-lt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+mn-lt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+mn-lt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Part-Time Diploma will be offered as :</a:t>
            </a:r>
          </a:p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 Regular Part-Time Course </a:t>
            </a: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Anyone who meets the minimum entry requirement regardless of employment status and the sector they are/were from, will be eligible for the course</a:t>
            </a:r>
          </a:p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 Work-Study Diploma</a:t>
            </a: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Learner must first be employed by a relevant company before being accepted into the course as a Work-Study learner</a:t>
            </a: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r>
              <a:rPr kumimoji="0" lang="en-SG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Participating employers can send in-service staff who have graduated within the last 3 years for the course, and provide structured OJT for a minimum of 1 year</a:t>
            </a: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r>
              <a:rPr kumimoji="0" lang="en-SG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Employers can also hire course applicants who are not currently employed in the sector </a:t>
            </a: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r>
              <a:rPr kumimoji="0" lang="en-SG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bond can be implemented after the 1st year to retain the trainee</a:t>
            </a: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r>
              <a:rPr kumimoji="0" lang="en-SG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serves as a recruitment and retention mechanism for the sector</a:t>
            </a: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r>
              <a:rPr kumimoji="0" lang="en-SG" sz="14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With the financial incentives and flexibility of imposing a bond, new entrants can be nudged to stay with the sponsoring CCO while undertaking the Dip.</a:t>
            </a: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endParaRPr kumimoji="0" lang="en-SG" sz="14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167" marR="0" lvl="1" indent="-228584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n-lt"/>
              <a:buChar char="–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46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0ACD0-025B-40A0-B985-0BA887A5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758" y="47246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Course Outline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5 Stackable Modular Certs, 2.5 years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96284-AA19-4E80-9154-567EA2C0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D0269-D142-49D1-96E1-DD0E2C8AC643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865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3865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CAED1A-0304-4C28-8279-274E08D3247C}"/>
              </a:ext>
            </a:extLst>
          </p:cNvPr>
          <p:cNvGraphicFramePr>
            <a:graphicFrameLocks noGrp="1"/>
          </p:cNvGraphicFramePr>
          <p:nvPr/>
        </p:nvGraphicFramePr>
        <p:xfrm>
          <a:off x="645018" y="1544818"/>
          <a:ext cx="3713926" cy="216047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901455">
                  <a:extLst>
                    <a:ext uri="{9D8B030D-6E8A-4147-A177-3AD203B41FA5}">
                      <a16:colId xmlns:a16="http://schemas.microsoft.com/office/drawing/2014/main" val="404860001"/>
                    </a:ext>
                  </a:extLst>
                </a:gridCol>
                <a:gridCol w="812471">
                  <a:extLst>
                    <a:ext uri="{9D8B030D-6E8A-4147-A177-3AD203B41FA5}">
                      <a16:colId xmlns:a16="http://schemas.microsoft.com/office/drawing/2014/main" val="1216398236"/>
                    </a:ext>
                  </a:extLst>
                </a:gridCol>
              </a:tblGrid>
              <a:tr h="486966"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MODULAR certificate IN </a:t>
                      </a:r>
                    </a:p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Gerontology foundations</a:t>
                      </a:r>
                      <a:endParaRPr lang="en-SG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351389"/>
                  </a:ext>
                </a:extLst>
              </a:tr>
              <a:tr h="243483"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Subjects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Hr.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0780857"/>
                  </a:ext>
                </a:extLst>
              </a:tr>
              <a:tr h="276817">
                <a:tc>
                  <a:txBody>
                    <a:bodyPr/>
                    <a:lstStyle/>
                    <a:p>
                      <a:r>
                        <a:rPr lang="en-SG" sz="1400" b="0">
                          <a:effectLst/>
                        </a:rPr>
                        <a:t>Introduction to Gerontology 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spc="-1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422979"/>
                  </a:ext>
                </a:extLst>
              </a:tr>
              <a:tr h="288134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Anatomy &amp; Physiology of Ageing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009675"/>
                  </a:ext>
                </a:extLst>
              </a:tr>
              <a:tr h="621592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Social Research &amp; Program Evaluation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152298"/>
                  </a:ext>
                </a:extLst>
              </a:tr>
              <a:tr h="243483">
                <a:tc>
                  <a:txBody>
                    <a:bodyPr/>
                    <a:lstStyle/>
                    <a:p>
                      <a:pPr algn="r"/>
                      <a:r>
                        <a:rPr lang="en-SG" sz="1400" b="0">
                          <a:effectLst/>
                        </a:rPr>
                        <a:t>TOTAL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180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05793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B93F4C0-BBE6-4571-8B9E-018D685063A6}"/>
              </a:ext>
            </a:extLst>
          </p:cNvPr>
          <p:cNvGraphicFramePr>
            <a:graphicFrameLocks noGrp="1"/>
          </p:cNvGraphicFramePr>
          <p:nvPr/>
        </p:nvGraphicFramePr>
        <p:xfrm>
          <a:off x="4430976" y="1563519"/>
          <a:ext cx="3713926" cy="2175752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01455">
                  <a:extLst>
                    <a:ext uri="{9D8B030D-6E8A-4147-A177-3AD203B41FA5}">
                      <a16:colId xmlns:a16="http://schemas.microsoft.com/office/drawing/2014/main" val="404860001"/>
                    </a:ext>
                  </a:extLst>
                </a:gridCol>
                <a:gridCol w="812471">
                  <a:extLst>
                    <a:ext uri="{9D8B030D-6E8A-4147-A177-3AD203B41FA5}">
                      <a16:colId xmlns:a16="http://schemas.microsoft.com/office/drawing/2014/main" val="1216398236"/>
                    </a:ext>
                  </a:extLst>
                </a:gridCol>
              </a:tblGrid>
              <a:tr h="493043"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MODULAR certificate IN </a:t>
                      </a:r>
                    </a:p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Population health programming</a:t>
                      </a:r>
                      <a:endParaRPr lang="en-SG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351389"/>
                  </a:ext>
                </a:extLst>
              </a:tr>
              <a:tr h="246521"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Subjects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Hr.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0780857"/>
                  </a:ext>
                </a:extLst>
              </a:tr>
              <a:tr h="404894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Population Health and Ageing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spc="-1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422979"/>
                  </a:ext>
                </a:extLst>
              </a:tr>
              <a:tr h="291730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Physical Activities and Wellness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009675"/>
                  </a:ext>
                </a:extLst>
              </a:tr>
              <a:tr h="493043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Programme Planning for Health Promotion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152298"/>
                  </a:ext>
                </a:extLst>
              </a:tr>
              <a:tr h="246521">
                <a:tc>
                  <a:txBody>
                    <a:bodyPr/>
                    <a:lstStyle/>
                    <a:p>
                      <a:pPr algn="r"/>
                      <a:r>
                        <a:rPr lang="en-SG" sz="1400" b="0">
                          <a:effectLst/>
                        </a:rPr>
                        <a:t>TOTAL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180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057934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D8CC7D-71EC-492E-A649-38ACD3E2C60F}"/>
              </a:ext>
            </a:extLst>
          </p:cNvPr>
          <p:cNvGraphicFramePr>
            <a:graphicFrameLocks noGrp="1"/>
          </p:cNvGraphicFramePr>
          <p:nvPr/>
        </p:nvGraphicFramePr>
        <p:xfrm>
          <a:off x="568002" y="4185260"/>
          <a:ext cx="3713926" cy="218788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901455">
                  <a:extLst>
                    <a:ext uri="{9D8B030D-6E8A-4147-A177-3AD203B41FA5}">
                      <a16:colId xmlns:a16="http://schemas.microsoft.com/office/drawing/2014/main" val="404860001"/>
                    </a:ext>
                  </a:extLst>
                </a:gridCol>
                <a:gridCol w="812471">
                  <a:extLst>
                    <a:ext uri="{9D8B030D-6E8A-4147-A177-3AD203B41FA5}">
                      <a16:colId xmlns:a16="http://schemas.microsoft.com/office/drawing/2014/main" val="1216398236"/>
                    </a:ext>
                  </a:extLst>
                </a:gridCol>
              </a:tblGrid>
              <a:tr h="489682"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MODULAR certificate IN </a:t>
                      </a:r>
                    </a:p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Person-centred care management</a:t>
                      </a:r>
                      <a:endParaRPr lang="en-SG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351389"/>
                  </a:ext>
                </a:extLst>
              </a:tr>
              <a:tr h="244841"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Subjects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Hr.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0780857"/>
                  </a:ext>
                </a:extLst>
              </a:tr>
              <a:tr h="429100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Mental Health and Dementia Management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spc="-1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422979"/>
                  </a:ext>
                </a:extLst>
              </a:tr>
              <a:tr h="289741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Coaching and Case Management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009675"/>
                  </a:ext>
                </a:extLst>
              </a:tr>
              <a:tr h="489682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Gerontechnology and Behaviour Design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152298"/>
                  </a:ext>
                </a:extLst>
              </a:tr>
              <a:tr h="244841">
                <a:tc>
                  <a:txBody>
                    <a:bodyPr/>
                    <a:lstStyle/>
                    <a:p>
                      <a:pPr algn="r"/>
                      <a:r>
                        <a:rPr lang="en-SG" sz="1400" b="0">
                          <a:effectLst/>
                        </a:rPr>
                        <a:t>TOTAL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180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057934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1DE9FE-1ED7-4C6A-A7D5-A71166607999}"/>
              </a:ext>
            </a:extLst>
          </p:cNvPr>
          <p:cNvGraphicFramePr>
            <a:graphicFrameLocks noGrp="1"/>
          </p:cNvGraphicFramePr>
          <p:nvPr/>
        </p:nvGraphicFramePr>
        <p:xfrm>
          <a:off x="4421007" y="4185260"/>
          <a:ext cx="3733864" cy="2187888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04524">
                  <a:extLst>
                    <a:ext uri="{9D8B030D-6E8A-4147-A177-3AD203B41FA5}">
                      <a16:colId xmlns:a16="http://schemas.microsoft.com/office/drawing/2014/main" val="404860001"/>
                    </a:ext>
                  </a:extLst>
                </a:gridCol>
                <a:gridCol w="829340">
                  <a:extLst>
                    <a:ext uri="{9D8B030D-6E8A-4147-A177-3AD203B41FA5}">
                      <a16:colId xmlns:a16="http://schemas.microsoft.com/office/drawing/2014/main" val="1216398236"/>
                    </a:ext>
                  </a:extLst>
                </a:gridCol>
              </a:tblGrid>
              <a:tr h="492243"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MODULAR certificate IN </a:t>
                      </a:r>
                    </a:p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Health &amp; Social Care Delivery</a:t>
                      </a:r>
                      <a:endParaRPr lang="en-SG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351389"/>
                  </a:ext>
                </a:extLst>
              </a:tr>
              <a:tr h="246121"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Subjects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Hr.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0780857"/>
                  </a:ext>
                </a:extLst>
              </a:tr>
              <a:tr h="279817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Basic Gerontological Counselling</a:t>
                      </a:r>
                      <a:endParaRPr lang="en-SG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spc="-1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422979"/>
                  </a:ext>
                </a:extLst>
              </a:tr>
              <a:tr h="431343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Working with Older Adults and Their Families </a:t>
                      </a:r>
                      <a:endParaRPr lang="en-SG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009675"/>
                  </a:ext>
                </a:extLst>
              </a:tr>
              <a:tr h="492243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Community Based Nursing &amp; Therapy Support</a:t>
                      </a:r>
                      <a:endParaRPr lang="en-SG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60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152298"/>
                  </a:ext>
                </a:extLst>
              </a:tr>
              <a:tr h="246121">
                <a:tc>
                  <a:txBody>
                    <a:bodyPr/>
                    <a:lstStyle/>
                    <a:p>
                      <a:pPr algn="r"/>
                      <a:r>
                        <a:rPr lang="en-SG" sz="1400" b="0">
                          <a:effectLst/>
                        </a:rPr>
                        <a:t>TOTAL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180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057934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A02AB95-7C33-2E83-03D7-2F17EF0A8260}"/>
              </a:ext>
            </a:extLst>
          </p:cNvPr>
          <p:cNvGraphicFramePr>
            <a:graphicFrameLocks noGrp="1"/>
          </p:cNvGraphicFramePr>
          <p:nvPr/>
        </p:nvGraphicFramePr>
        <p:xfrm>
          <a:off x="8288966" y="2948996"/>
          <a:ext cx="3713926" cy="231497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894497">
                  <a:extLst>
                    <a:ext uri="{9D8B030D-6E8A-4147-A177-3AD203B41FA5}">
                      <a16:colId xmlns:a16="http://schemas.microsoft.com/office/drawing/2014/main" val="404860001"/>
                    </a:ext>
                  </a:extLst>
                </a:gridCol>
                <a:gridCol w="819429">
                  <a:extLst>
                    <a:ext uri="{9D8B030D-6E8A-4147-A177-3AD203B41FA5}">
                      <a16:colId xmlns:a16="http://schemas.microsoft.com/office/drawing/2014/main" val="1216398236"/>
                    </a:ext>
                  </a:extLst>
                </a:gridCol>
              </a:tblGrid>
              <a:tr h="487177"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MODULAR certificate IN </a:t>
                      </a:r>
                    </a:p>
                    <a:p>
                      <a:pPr algn="ctr"/>
                      <a:r>
                        <a:rPr lang="en-SG" sz="1400" b="1" cap="all" dirty="0">
                          <a:effectLst/>
                        </a:rPr>
                        <a:t>Community leadership</a:t>
                      </a:r>
                      <a:endParaRPr lang="en-SG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351389"/>
                  </a:ext>
                </a:extLst>
              </a:tr>
              <a:tr h="243589"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Subjects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Hr.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0780857"/>
                  </a:ext>
                </a:extLst>
              </a:tr>
              <a:tr h="395376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Administration for Non-Profit Organizations</a:t>
                      </a:r>
                      <a:endParaRPr lang="en-SG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spc="-10" dirty="0">
                          <a:effectLst/>
                        </a:rPr>
                        <a:t>60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422979"/>
                  </a:ext>
                </a:extLst>
              </a:tr>
              <a:tr h="395376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Leadership for Non-Profit Organizations</a:t>
                      </a:r>
                      <a:endParaRPr lang="en-SG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60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009675"/>
                  </a:ext>
                </a:extLst>
              </a:tr>
              <a:tr h="487177">
                <a:tc>
                  <a:txBody>
                    <a:bodyPr/>
                    <a:lstStyle/>
                    <a:p>
                      <a:r>
                        <a:rPr lang="en-SG" sz="1400" b="0" dirty="0">
                          <a:effectLst/>
                        </a:rPr>
                        <a:t>Community Development with Older Adults</a:t>
                      </a:r>
                      <a:endParaRPr lang="en-SG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>
                          <a:effectLst/>
                        </a:rPr>
                        <a:t>60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152298"/>
                  </a:ext>
                </a:extLst>
              </a:tr>
              <a:tr h="243589">
                <a:tc>
                  <a:txBody>
                    <a:bodyPr/>
                    <a:lstStyle/>
                    <a:p>
                      <a:pPr algn="r"/>
                      <a:r>
                        <a:rPr lang="en-SG" sz="1400" b="0">
                          <a:effectLst/>
                        </a:rPr>
                        <a:t>TOTAL</a:t>
                      </a:r>
                      <a:endParaRPr lang="en-SG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0" dirty="0">
                          <a:effectLst/>
                        </a:rPr>
                        <a:t>180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05793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963EDEC-7BE8-ECAA-24E9-3CCA85AABA97}"/>
              </a:ext>
            </a:extLst>
          </p:cNvPr>
          <p:cNvSpPr txBox="1"/>
          <p:nvPr/>
        </p:nvSpPr>
        <p:spPr>
          <a:xfrm>
            <a:off x="2036984" y="1112419"/>
            <a:ext cx="464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Year 1</a:t>
            </a:r>
            <a:endParaRPr kumimoji="0" lang="en-SG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7E1E1-1276-2B8E-2176-7A2CC3025C0D}"/>
              </a:ext>
            </a:extLst>
          </p:cNvPr>
          <p:cNvSpPr txBox="1"/>
          <p:nvPr/>
        </p:nvSpPr>
        <p:spPr>
          <a:xfrm>
            <a:off x="2027016" y="3772302"/>
            <a:ext cx="464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Year 2</a:t>
            </a:r>
            <a:endParaRPr kumimoji="0" lang="en-SG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6DB9E7-FDF5-5A34-349E-F6997D1865F6}"/>
              </a:ext>
            </a:extLst>
          </p:cNvPr>
          <p:cNvSpPr txBox="1"/>
          <p:nvPr/>
        </p:nvSpPr>
        <p:spPr>
          <a:xfrm>
            <a:off x="7823969" y="2416372"/>
            <a:ext cx="464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Year 2.5</a:t>
            </a:r>
            <a:endParaRPr kumimoji="0" lang="en-SG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4EEFBD-AB62-BE30-C0C5-0C631667E8B7}"/>
              </a:ext>
            </a:extLst>
          </p:cNvPr>
          <p:cNvSpPr txBox="1"/>
          <p:nvPr/>
        </p:nvSpPr>
        <p:spPr>
          <a:xfrm>
            <a:off x="6680903" y="233882"/>
            <a:ext cx="5411074" cy="1369321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Working with TP to establish a foundational / CCE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kickstarter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that is stackable towards the part time diploma. Also pending Mercer’s clarification on slide that propose same foundational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for CCE &amp; CCMs.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MODULAR certificate IN Gerontology foundations (60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x 3 = 180hrs) may potentially be the CCE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stackabke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kickstarter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See if it resonate with Mercer? Will need TP to fact check once we are clear how we want to position the Diploma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400" b="0" i="0" u="none" strike="noStrike" kern="1200" cap="none" spc="0" normalizeH="0" baseline="0" noProof="0" dirty="0" err="1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013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B10DC11-69CC-6FCC-EAC6-B147C39EB646}"/>
              </a:ext>
            </a:extLst>
          </p:cNvPr>
          <p:cNvSpPr/>
          <p:nvPr/>
        </p:nvSpPr>
        <p:spPr>
          <a:xfrm>
            <a:off x="210206" y="836331"/>
            <a:ext cx="11673496" cy="657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79E4DE44-A0F3-D143-6E86-7834E322C980}"/>
              </a:ext>
            </a:extLst>
          </p:cNvPr>
          <p:cNvSpPr txBox="1">
            <a:spLocks/>
          </p:cNvSpPr>
          <p:nvPr/>
        </p:nvSpPr>
        <p:spPr>
          <a:xfrm>
            <a:off x="9279158" y="64080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64894-0CDA-4858-B9BB-E919B8A7A837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SG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E81317A3-9A27-098C-89F5-271166718C3B}"/>
              </a:ext>
            </a:extLst>
          </p:cNvPr>
          <p:cNvGraphicFramePr>
            <a:graphicFrameLocks/>
          </p:cNvGraphicFramePr>
          <p:nvPr/>
        </p:nvGraphicFramePr>
        <p:xfrm>
          <a:off x="798220" y="698595"/>
          <a:ext cx="8230592" cy="2194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7200">
                  <a:extLst>
                    <a:ext uri="{9D8B030D-6E8A-4147-A177-3AD203B41FA5}">
                      <a16:colId xmlns:a16="http://schemas.microsoft.com/office/drawing/2014/main" val="3761966505"/>
                    </a:ext>
                  </a:extLst>
                </a:gridCol>
                <a:gridCol w="6880802">
                  <a:extLst>
                    <a:ext uri="{9D8B030D-6E8A-4147-A177-3AD203B41FA5}">
                      <a16:colId xmlns:a16="http://schemas.microsoft.com/office/drawing/2014/main" val="477517504"/>
                    </a:ext>
                  </a:extLst>
                </a:gridCol>
                <a:gridCol w="782590">
                  <a:extLst>
                    <a:ext uri="{9D8B030D-6E8A-4147-A177-3AD203B41FA5}">
                      <a16:colId xmlns:a16="http://schemas.microsoft.com/office/drawing/2014/main" val="1470620984"/>
                    </a:ext>
                  </a:extLst>
                </a:gridCol>
              </a:tblGrid>
              <a:tr h="273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S/no.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WSQ Higher Certificate in Healthcare (Community Care) TSC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Level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581747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Intervention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327973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Infection Prevention and Control in Nursing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355762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Patient Care Delivery in Nursing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511335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Feeding Management in Community Care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000108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Mobility and Ambulation Assistance in Nursing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471574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Medication Management in Nursing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132349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Patient Empowerment on Self-care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06997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14C6C41-ACED-0DC7-1C3F-15CB089F3145}"/>
              </a:ext>
            </a:extLst>
          </p:cNvPr>
          <p:cNvSpPr txBox="1">
            <a:spLocks/>
          </p:cNvSpPr>
          <p:nvPr/>
        </p:nvSpPr>
        <p:spPr>
          <a:xfrm>
            <a:off x="691293" y="136525"/>
            <a:ext cx="10515600" cy="539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55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Community Care Associate Training Roadmap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40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Skills Framework for Healthcare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83728C8-F9F0-C660-6B96-614A6D18033B}"/>
              </a:ext>
            </a:extLst>
          </p:cNvPr>
          <p:cNvGraphicFramePr>
            <a:graphicFrameLocks noGrp="1"/>
          </p:cNvGraphicFramePr>
          <p:nvPr/>
        </p:nvGraphicFramePr>
        <p:xfrm>
          <a:off x="798220" y="3050113"/>
          <a:ext cx="8230592" cy="192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7201">
                  <a:extLst>
                    <a:ext uri="{9D8B030D-6E8A-4147-A177-3AD203B41FA5}">
                      <a16:colId xmlns:a16="http://schemas.microsoft.com/office/drawing/2014/main" val="2287796409"/>
                    </a:ext>
                  </a:extLst>
                </a:gridCol>
                <a:gridCol w="6880801">
                  <a:extLst>
                    <a:ext uri="{9D8B030D-6E8A-4147-A177-3AD203B41FA5}">
                      <a16:colId xmlns:a16="http://schemas.microsoft.com/office/drawing/2014/main" val="4144900604"/>
                    </a:ext>
                  </a:extLst>
                </a:gridCol>
                <a:gridCol w="782590">
                  <a:extLst>
                    <a:ext uri="{9D8B030D-6E8A-4147-A177-3AD203B41FA5}">
                      <a16:colId xmlns:a16="http://schemas.microsoft.com/office/drawing/2014/main" val="796589011"/>
                    </a:ext>
                  </a:extLst>
                </a:gridCol>
              </a:tblGrid>
              <a:tr h="273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S/no.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Essential Training via Non-WSQ Delivery</a:t>
                      </a:r>
                      <a:r>
                        <a:rPr lang="en-SG" sz="1200" dirty="0"/>
                        <a:t> TSC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Level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508887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8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Effective Communication in Nursing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249324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9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Emergency Response and Crisis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07321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10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Professional, Legal and Ethical Healthcare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504069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11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Wound Management in Nursing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590897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Care Assistance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0109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Support Service to Seniors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2894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33D328-86E9-6383-7C75-D1B15F15702B}"/>
              </a:ext>
            </a:extLst>
          </p:cNvPr>
          <p:cNvGraphicFramePr>
            <a:graphicFrameLocks noGrp="1"/>
          </p:cNvGraphicFramePr>
          <p:nvPr/>
        </p:nvGraphicFramePr>
        <p:xfrm>
          <a:off x="798220" y="5127311"/>
          <a:ext cx="8230592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8837">
                  <a:extLst>
                    <a:ext uri="{9D8B030D-6E8A-4147-A177-3AD203B41FA5}">
                      <a16:colId xmlns:a16="http://schemas.microsoft.com/office/drawing/2014/main" val="1222215811"/>
                    </a:ext>
                  </a:extLst>
                </a:gridCol>
                <a:gridCol w="6879165">
                  <a:extLst>
                    <a:ext uri="{9D8B030D-6E8A-4147-A177-3AD203B41FA5}">
                      <a16:colId xmlns:a16="http://schemas.microsoft.com/office/drawing/2014/main" val="1117981203"/>
                    </a:ext>
                  </a:extLst>
                </a:gridCol>
                <a:gridCol w="782590">
                  <a:extLst>
                    <a:ext uri="{9D8B030D-6E8A-4147-A177-3AD203B41FA5}">
                      <a16:colId xmlns:a16="http://schemas.microsoft.com/office/drawing/2014/main" val="1597119606"/>
                    </a:ext>
                  </a:extLst>
                </a:gridCol>
              </a:tblGrid>
              <a:tr h="273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S/no.</a:t>
                      </a:r>
                      <a:endParaRPr lang="en-SG" sz="12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On-the-Job-Training / </a:t>
                      </a:r>
                      <a:r>
                        <a:rPr lang="en-US" sz="1200" dirty="0" err="1"/>
                        <a:t>Organisation</a:t>
                      </a:r>
                      <a:r>
                        <a:rPr lang="en-US" sz="1200" dirty="0"/>
                        <a:t> Onboarding</a:t>
                      </a:r>
                      <a:endParaRPr lang="en-SG" sz="12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Level 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547332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14</a:t>
                      </a:r>
                      <a:endParaRPr lang="en-SG" sz="1200" dirty="0"/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Resilience and Self-care</a:t>
                      </a:r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899669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  <a:endParaRPr lang="en-SG" sz="1200" dirty="0"/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Inventory Control and Equipment Maintenance in Rehabilitation Care</a:t>
                      </a:r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959750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  <a:endParaRPr lang="en-SG" sz="1200" dirty="0"/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Workplace Safety and Health</a:t>
                      </a:r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12039"/>
                  </a:ext>
                </a:extLst>
              </a:tr>
              <a:tr h="273709"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  <a:endParaRPr lang="en-SG" sz="1200" dirty="0"/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Quality Improvement and Safe Practices</a:t>
                      </a:r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b="1" dirty="0"/>
                        <a:t>2</a:t>
                      </a:r>
                    </a:p>
                  </a:txBody>
                  <a:tcPr>
                    <a:solidFill>
                      <a:srgbClr val="DA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372783"/>
                  </a:ext>
                </a:extLst>
              </a:tr>
            </a:tbl>
          </a:graphicData>
        </a:graphic>
      </p:graphicFrame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1F67EE90-81B3-3450-C636-74E7662C51DB}"/>
              </a:ext>
            </a:extLst>
          </p:cNvPr>
          <p:cNvSpPr txBox="1">
            <a:spLocks/>
          </p:cNvSpPr>
          <p:nvPr/>
        </p:nvSpPr>
        <p:spPr>
          <a:xfrm>
            <a:off x="0" y="6422979"/>
            <a:ext cx="12192000" cy="2154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RESTRICTED, SENSITIVE (NORMAL)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FE7F979-7D22-525C-99BA-599FAE4F8358}"/>
              </a:ext>
            </a:extLst>
          </p:cNvPr>
          <p:cNvGraphicFramePr>
            <a:graphicFrameLocks noGrp="1"/>
          </p:cNvGraphicFramePr>
          <p:nvPr/>
        </p:nvGraphicFramePr>
        <p:xfrm>
          <a:off x="9279158" y="3492012"/>
          <a:ext cx="2743200" cy="1302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4079">
                  <a:extLst>
                    <a:ext uri="{9D8B030D-6E8A-4147-A177-3AD203B41FA5}">
                      <a16:colId xmlns:a16="http://schemas.microsoft.com/office/drawing/2014/main" val="2644993864"/>
                    </a:ext>
                  </a:extLst>
                </a:gridCol>
                <a:gridCol w="1269121">
                  <a:extLst>
                    <a:ext uri="{9D8B030D-6E8A-4147-A177-3AD203B41FA5}">
                      <a16:colId xmlns:a16="http://schemas.microsoft.com/office/drawing/2014/main" val="17997116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000" dirty="0">
                          <a:effectLst/>
                        </a:rPr>
                        <a:t>Type of work experience and number of years of experience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000" dirty="0">
                          <a:effectLst/>
                        </a:rPr>
                        <a:t>0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2011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000" dirty="0">
                          <a:effectLst/>
                        </a:rPr>
                        <a:t>Qualifications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Pass in GCE ‘N’ Levels or equivalent (Preferred)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4593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000" dirty="0">
                          <a:effectLst/>
                        </a:rPr>
                        <a:t>Other pre-requisites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000" dirty="0">
                          <a:effectLst/>
                        </a:rPr>
                        <a:t>-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9299117"/>
                  </a:ext>
                </a:extLst>
              </a:tr>
            </a:tbl>
          </a:graphicData>
        </a:graphic>
      </p:graphicFrame>
      <p:sp>
        <p:nvSpPr>
          <p:cNvPr id="13" name="Rectangle 1">
            <a:extLst>
              <a:ext uri="{FF2B5EF4-FFF2-40B4-BE49-F238E27FC236}">
                <a16:creationId xmlns:a16="http://schemas.microsoft.com/office/drawing/2014/main" id="{0EA68900-EC12-E2EE-9513-FB5A6532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1129" y="3134355"/>
            <a:ext cx="31392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Pre-requisites for Entering CCA Training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785800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4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ABD986-59A0-F45A-C1AA-0FC2C10E8ACA}"/>
              </a:ext>
            </a:extLst>
          </p:cNvPr>
          <p:cNvSpPr/>
          <p:nvPr/>
        </p:nvSpPr>
        <p:spPr>
          <a:xfrm>
            <a:off x="210206" y="836331"/>
            <a:ext cx="11673496" cy="657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79E4DE44-A0F3-D143-6E86-7834E322C980}"/>
              </a:ext>
            </a:extLst>
          </p:cNvPr>
          <p:cNvSpPr txBox="1">
            <a:spLocks/>
          </p:cNvSpPr>
          <p:nvPr/>
        </p:nvSpPr>
        <p:spPr>
          <a:xfrm>
            <a:off x="9279158" y="64080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64894-0CDA-4858-B9BB-E919B8A7A837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SG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27B43C46-ABBD-386F-ADEB-E7E1EED0984E}"/>
              </a:ext>
            </a:extLst>
          </p:cNvPr>
          <p:cNvGraphicFramePr>
            <a:graphicFrameLocks/>
          </p:cNvGraphicFramePr>
          <p:nvPr/>
        </p:nvGraphicFramePr>
        <p:xfrm>
          <a:off x="891664" y="1051570"/>
          <a:ext cx="8242286" cy="1645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186">
                  <a:extLst>
                    <a:ext uri="{9D8B030D-6E8A-4147-A177-3AD203B41FA5}">
                      <a16:colId xmlns:a16="http://schemas.microsoft.com/office/drawing/2014/main" val="530977367"/>
                    </a:ext>
                  </a:extLst>
                </a:gridCol>
                <a:gridCol w="6883398">
                  <a:extLst>
                    <a:ext uri="{9D8B030D-6E8A-4147-A177-3AD203B41FA5}">
                      <a16:colId xmlns:a16="http://schemas.microsoft.com/office/drawing/2014/main" val="477517504"/>
                    </a:ext>
                  </a:extLst>
                </a:gridCol>
                <a:gridCol w="783702">
                  <a:extLst>
                    <a:ext uri="{9D8B030D-6E8A-4147-A177-3AD203B41FA5}">
                      <a16:colId xmlns:a16="http://schemas.microsoft.com/office/drawing/2014/main" val="1470620984"/>
                    </a:ext>
                  </a:extLst>
                </a:gridCol>
              </a:tblGrid>
              <a:tr h="195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S/no.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WSQ Advanced Certificate in Healthcare (Community Care) TSC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Level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581747"/>
                  </a:ext>
                </a:extLst>
              </a:tr>
              <a:tr h="195898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Intervention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3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327973"/>
                  </a:ext>
                </a:extLst>
              </a:tr>
              <a:tr h="195898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Infection Prevention and Control in Nursing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3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355762"/>
                  </a:ext>
                </a:extLst>
              </a:tr>
              <a:tr h="195898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Patient Care Delivery in Nursing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3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511335"/>
                  </a:ext>
                </a:extLst>
              </a:tr>
              <a:tr h="195898"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Effective Communication in Nursing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3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000108"/>
                  </a:ext>
                </a:extLst>
              </a:tr>
              <a:tr h="195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Group Therapy Planning and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3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471574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35C60A5-791D-862E-C281-FCA911AD70C9}"/>
              </a:ext>
            </a:extLst>
          </p:cNvPr>
          <p:cNvSpPr txBox="1">
            <a:spLocks/>
          </p:cNvSpPr>
          <p:nvPr/>
        </p:nvSpPr>
        <p:spPr>
          <a:xfrm>
            <a:off x="838199" y="371070"/>
            <a:ext cx="10837985" cy="68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2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Senior Community Care Associate Training Roadmap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Skills Framework for Healthcare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B5AB7E-1797-DF4C-2302-CFC6FE401C3C}"/>
              </a:ext>
            </a:extLst>
          </p:cNvPr>
          <p:cNvGraphicFramePr>
            <a:graphicFrameLocks noGrp="1"/>
          </p:cNvGraphicFramePr>
          <p:nvPr/>
        </p:nvGraphicFramePr>
        <p:xfrm>
          <a:off x="891663" y="2828497"/>
          <a:ext cx="8242286" cy="822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062">
                  <a:extLst>
                    <a:ext uri="{9D8B030D-6E8A-4147-A177-3AD203B41FA5}">
                      <a16:colId xmlns:a16="http://schemas.microsoft.com/office/drawing/2014/main" val="53178934"/>
                    </a:ext>
                  </a:extLst>
                </a:gridCol>
                <a:gridCol w="6867522">
                  <a:extLst>
                    <a:ext uri="{9D8B030D-6E8A-4147-A177-3AD203B41FA5}">
                      <a16:colId xmlns:a16="http://schemas.microsoft.com/office/drawing/2014/main" val="4144900604"/>
                    </a:ext>
                  </a:extLst>
                </a:gridCol>
                <a:gridCol w="783702">
                  <a:extLst>
                    <a:ext uri="{9D8B030D-6E8A-4147-A177-3AD203B41FA5}">
                      <a16:colId xmlns:a16="http://schemas.microsoft.com/office/drawing/2014/main" val="796589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S/no. 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Essential Training via Non-WSQ Delivery</a:t>
                      </a:r>
                      <a:r>
                        <a:rPr lang="en-SG" sz="1200" dirty="0"/>
                        <a:t> TSC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Level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508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Client Assessment in Therapy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662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Client Education in Therapy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73892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CB45FDE-EFD2-4A34-3EE0-8F8983AEDC3E}"/>
              </a:ext>
            </a:extLst>
          </p:cNvPr>
          <p:cNvGraphicFramePr>
            <a:graphicFrameLocks noGrp="1"/>
          </p:cNvGraphicFramePr>
          <p:nvPr/>
        </p:nvGraphicFramePr>
        <p:xfrm>
          <a:off x="891663" y="3836047"/>
          <a:ext cx="8242286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712">
                  <a:extLst>
                    <a:ext uri="{9D8B030D-6E8A-4147-A177-3AD203B41FA5}">
                      <a16:colId xmlns:a16="http://schemas.microsoft.com/office/drawing/2014/main" val="2497712259"/>
                    </a:ext>
                  </a:extLst>
                </a:gridCol>
                <a:gridCol w="6873872">
                  <a:extLst>
                    <a:ext uri="{9D8B030D-6E8A-4147-A177-3AD203B41FA5}">
                      <a16:colId xmlns:a16="http://schemas.microsoft.com/office/drawing/2014/main" val="1117981203"/>
                    </a:ext>
                  </a:extLst>
                </a:gridCol>
                <a:gridCol w="783702">
                  <a:extLst>
                    <a:ext uri="{9D8B030D-6E8A-4147-A177-3AD203B41FA5}">
                      <a16:colId xmlns:a16="http://schemas.microsoft.com/office/drawing/2014/main" val="1597119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S/no.</a:t>
                      </a:r>
                      <a:endParaRPr lang="en-SG" sz="12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On-the-Job-Training / </a:t>
                      </a:r>
                      <a:r>
                        <a:rPr lang="en-US" sz="1200" dirty="0" err="1"/>
                        <a:t>Organisation</a:t>
                      </a:r>
                      <a:r>
                        <a:rPr lang="en-US" sz="1200" dirty="0"/>
                        <a:t> Onboarding</a:t>
                      </a:r>
                      <a:endParaRPr lang="en-SG" sz="12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Level 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547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8</a:t>
                      </a:r>
                      <a:endParaRPr lang="en-SG" sz="1200" dirty="0"/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Resilience and Self-care</a:t>
                      </a:r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899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  <a:endParaRPr lang="en-SG" sz="1200" dirty="0"/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Inventory Control and Equipment Maintenance in Rehabilitation Care</a:t>
                      </a:r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959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  <a:endParaRPr lang="en-SG" sz="1200" dirty="0"/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Excellence in Service</a:t>
                      </a:r>
                    </a:p>
                  </a:txBody>
                  <a:tcPr>
                    <a:solidFill>
                      <a:srgbClr val="DA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kumimoji="0" lang="en-S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480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90C65B9-FE79-730E-2019-183FAC3DF100}"/>
              </a:ext>
            </a:extLst>
          </p:cNvPr>
          <p:cNvSpPr txBox="1"/>
          <p:nvPr/>
        </p:nvSpPr>
        <p:spPr>
          <a:xfrm>
            <a:off x="9397870" y="1016743"/>
            <a:ext cx="262448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900" b="1" i="0" u="sng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Other TSCs in SCCA JD already taught at Higher Cert level: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Patient Empowerment on Self-care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Professional, Legal and Ethical Healthcare Practice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Mobility and Ambulation Assistance in Nursing (L2)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Medication Management in Nursing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Emergency Response and Crisis Management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Quality Improvement and Safe Practices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Care Assistance (L1)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Support Service to Seniors (L1)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Workplace Safety and Health (L1)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Wound Management in Nursing (L2)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SG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Feeding Management in Community Care (L2)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9E01D263-876C-69A9-F98E-F2468C906F40}"/>
              </a:ext>
            </a:extLst>
          </p:cNvPr>
          <p:cNvSpPr txBox="1">
            <a:spLocks/>
          </p:cNvSpPr>
          <p:nvPr/>
        </p:nvSpPr>
        <p:spPr>
          <a:xfrm>
            <a:off x="0" y="6422979"/>
            <a:ext cx="12192000" cy="2154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RESTRICTED, SENSITIVE (NORMAL)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8DA4CF-9E16-4FCD-3437-8AE8B12431EC}"/>
              </a:ext>
            </a:extLst>
          </p:cNvPr>
          <p:cNvGraphicFramePr>
            <a:graphicFrameLocks noGrp="1"/>
          </p:cNvGraphicFramePr>
          <p:nvPr/>
        </p:nvGraphicFramePr>
        <p:xfrm>
          <a:off x="838199" y="5502371"/>
          <a:ext cx="8242286" cy="631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7621">
                  <a:extLst>
                    <a:ext uri="{9D8B030D-6E8A-4147-A177-3AD203B41FA5}">
                      <a16:colId xmlns:a16="http://schemas.microsoft.com/office/drawing/2014/main" val="3700133692"/>
                    </a:ext>
                  </a:extLst>
                </a:gridCol>
                <a:gridCol w="5914665">
                  <a:extLst>
                    <a:ext uri="{9D8B030D-6E8A-4147-A177-3AD203B41FA5}">
                      <a16:colId xmlns:a16="http://schemas.microsoft.com/office/drawing/2014/main" val="3079535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000" dirty="0">
                          <a:effectLst/>
                        </a:rPr>
                        <a:t>Type of work experience and number of years of experience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000" dirty="0">
                          <a:effectLst/>
                        </a:rPr>
                        <a:t>2 years of CCA work experience (preferred)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5873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000" dirty="0">
                          <a:effectLst/>
                        </a:rPr>
                        <a:t>Qualifications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Pass in GCE ‘N’ Levels or equivalent (preferred)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4854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000" dirty="0">
                          <a:effectLst/>
                        </a:rPr>
                        <a:t>Other pre-requisites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000" dirty="0">
                          <a:effectLst/>
                        </a:rPr>
                        <a:t>WSQ Higher Certificate in Community Care (preferred)</a:t>
                      </a: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341351"/>
                  </a:ext>
                </a:extLst>
              </a:tr>
            </a:tbl>
          </a:graphicData>
        </a:graphic>
      </p:graphicFrame>
      <p:sp>
        <p:nvSpPr>
          <p:cNvPr id="17" name="Rectangle 1">
            <a:extLst>
              <a:ext uri="{FF2B5EF4-FFF2-40B4-BE49-F238E27FC236}">
                <a16:creationId xmlns:a16="http://schemas.microsoft.com/office/drawing/2014/main" id="{3FF70F1A-FCA2-D180-9CBE-F2FD734AA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5225955"/>
            <a:ext cx="32418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Pre-requisites for Entering SCCA Training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65960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4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C6C41-ACED-0DC7-1C3F-15CB089F3145}"/>
              </a:ext>
            </a:extLst>
          </p:cNvPr>
          <p:cNvSpPr txBox="1">
            <a:spLocks/>
          </p:cNvSpPr>
          <p:nvPr/>
        </p:nvSpPr>
        <p:spPr>
          <a:xfrm>
            <a:off x="691293" y="136525"/>
            <a:ext cx="10515600" cy="539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55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Community Care Associate Training Roadmap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40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Skills Framework for Healthcare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C297B41-123B-D215-71AA-EF78AD98DEDD}"/>
              </a:ext>
            </a:extLst>
          </p:cNvPr>
          <p:cNvGraphicFramePr>
            <a:graphicFrameLocks noGrp="1"/>
          </p:cNvGraphicFramePr>
          <p:nvPr/>
        </p:nvGraphicFramePr>
        <p:xfrm>
          <a:off x="858907" y="952968"/>
          <a:ext cx="9746248" cy="5924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6886">
                  <a:extLst>
                    <a:ext uri="{9D8B030D-6E8A-4147-A177-3AD203B41FA5}">
                      <a16:colId xmlns:a16="http://schemas.microsoft.com/office/drawing/2014/main" val="3675045389"/>
                    </a:ext>
                  </a:extLst>
                </a:gridCol>
                <a:gridCol w="2469362">
                  <a:extLst>
                    <a:ext uri="{9D8B030D-6E8A-4147-A177-3AD203B41FA5}">
                      <a16:colId xmlns:a16="http://schemas.microsoft.com/office/drawing/2014/main" val="2078712315"/>
                    </a:ext>
                  </a:extLst>
                </a:gridCol>
              </a:tblGrid>
              <a:tr h="13539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200" dirty="0">
                          <a:effectLst/>
                        </a:rPr>
                        <a:t>Program Title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endParaRPr lang="en-SG" sz="12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3098" marR="53098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200" dirty="0">
                          <a:effectLst/>
                          <a:highlight>
                            <a:srgbClr val="FFFF00"/>
                          </a:highlight>
                        </a:rPr>
                        <a:t>Providers</a:t>
                      </a:r>
                      <a:endParaRPr lang="en-SG" sz="12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3098" marR="53098" marT="0" marB="0"/>
                </a:tc>
                <a:extLst>
                  <a:ext uri="{0D108BD9-81ED-4DB2-BD59-A6C34878D82A}">
                    <a16:rowId xmlns:a16="http://schemas.microsoft.com/office/drawing/2014/main" val="3039351550"/>
                  </a:ext>
                </a:extLst>
              </a:tr>
              <a:tr h="1977051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100" dirty="0">
                          <a:effectLst/>
                        </a:rPr>
                        <a:t>WSQ Higher Certificate in Community Care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100" dirty="0">
                          <a:effectLst/>
                        </a:rPr>
                        <a:t>Modules:</a:t>
                      </a:r>
                    </a:p>
                    <a:p>
                      <a:pPr marL="342900" lvl="0" indent="-34290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Feeding Management in Community Care (L2)</a:t>
                      </a:r>
                      <a:endParaRPr lang="en-SG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Infection Prevention and Control in Nursing Practice (L2) </a:t>
                      </a:r>
                      <a:endParaRPr lang="en-SG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Intervention Implementation (L2)</a:t>
                      </a:r>
                      <a:endParaRPr lang="en-SG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Medication Management in Community Care (L2)</a:t>
                      </a:r>
                      <a:endParaRPr lang="en-SG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Mobility and Ambulation Assistance in Nursing (L2)</a:t>
                      </a:r>
                      <a:endParaRPr lang="en-SG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Patient Care Delivery in Community Care (L2)</a:t>
                      </a:r>
                      <a:endParaRPr lang="en-SG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Patient Empowerment on Self-care (L2)</a:t>
                      </a:r>
                      <a:endParaRPr lang="en-SG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3098" marR="5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HMI Institute</a:t>
                      </a:r>
                      <a:endParaRPr lang="en-SG" sz="1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CTI@KWSH</a:t>
                      </a:r>
                      <a:b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</a:b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Ren Ci Learning Academy</a:t>
                      </a:r>
                      <a:endParaRPr lang="en-SG" sz="11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3098" marR="53098" marT="0" marB="0"/>
                </a:tc>
                <a:extLst>
                  <a:ext uri="{0D108BD9-81ED-4DB2-BD59-A6C34878D82A}">
                    <a16:rowId xmlns:a16="http://schemas.microsoft.com/office/drawing/2014/main" val="1805180381"/>
                  </a:ext>
                </a:extLst>
              </a:tr>
              <a:tr h="174684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100" dirty="0">
                          <a:effectLst/>
                        </a:rPr>
                        <a:t>Non-WSQ Training 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100" dirty="0">
                          <a:effectLst/>
                        </a:rPr>
                        <a:t>Modules: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8. Care Assistance (L1)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9. Effective Communication in Nursing (L2)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10. Emergency Response and Crisis Management (L2)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11. Professional, Legal and Ethical Healthcare Practice (L2)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12. Support Service to Seniors (L1)    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13. Wound Management in Nursing (L2)                                                                 </a:t>
                      </a:r>
                      <a:endParaRPr lang="en-SG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3098" marR="5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HMI Institute</a:t>
                      </a:r>
                      <a:endParaRPr lang="en-SG" sz="1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CTI@KWSH</a:t>
                      </a:r>
                      <a:b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</a:b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Ren Ci Learning Academy</a:t>
                      </a:r>
                      <a:endParaRPr lang="en-SG" sz="11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3098" marR="53098" marT="0" marB="0"/>
                </a:tc>
                <a:extLst>
                  <a:ext uri="{0D108BD9-81ED-4DB2-BD59-A6C34878D82A}">
                    <a16:rowId xmlns:a16="http://schemas.microsoft.com/office/drawing/2014/main" val="2543501464"/>
                  </a:ext>
                </a:extLst>
              </a:tr>
              <a:tr h="120302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SG" sz="1100" dirty="0">
                          <a:effectLst/>
                        </a:rPr>
                        <a:t>On-the-Job Training/Organisation Onboarding 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14. Inventory Control and Equipment Maintenance in Rehabilitation Care (L1)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15. Quality Improvement and Safe Practices (L2)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16. Resilience and Self-care (L1)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SG" sz="1100" dirty="0">
                          <a:effectLst/>
                        </a:rPr>
                        <a:t>17. Workplace Safety and Health (L1)</a:t>
                      </a:r>
                      <a:endParaRPr lang="en-SG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3098" marR="5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Individual </a:t>
                      </a:r>
                      <a:r>
                        <a:rPr lang="en-US" sz="1100" dirty="0" err="1">
                          <a:effectLst/>
                          <a:highlight>
                            <a:srgbClr val="FFFF00"/>
                          </a:highlight>
                        </a:rPr>
                        <a:t>organisations</a:t>
                      </a: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 to carry out their own training according to training advisory</a:t>
                      </a:r>
                      <a:endParaRPr lang="en-SG" sz="11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3098" marR="53098" marT="0" marB="0"/>
                </a:tc>
                <a:extLst>
                  <a:ext uri="{0D108BD9-81ED-4DB2-BD59-A6C34878D82A}">
                    <a16:rowId xmlns:a16="http://schemas.microsoft.com/office/drawing/2014/main" val="1213490854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F234F5A6-B224-08A1-092C-92A93C3CF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4" y="675969"/>
            <a:ext cx="136608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Program Listing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351759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4"/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N"/>
  <p:tag name="MMCOA_DISABLETABLEREFORMAT" val="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91"/>
  <p:tag name="MMCOA_FONTSIZE_M" val="30"/>
  <p:tag name="MMCOA_FONTSIZE_S" val="12"/>
  <p:tag name="MMCOA_POSITION_L" val="72;121.04;107.27;543.12"/>
  <p:tag name="MMCOA_POSITION_M" val="72;121.04;34.87;543.12"/>
  <p:tag name="MMCOA_POSITION_S" val="72;121.04;16.44;543.12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30"/>
  <p:tag name="MMCOA_FONTSIZE_M" val="100"/>
  <p:tag name="MMCOA_FONTSIZE_S" val="80"/>
  <p:tag name="MMCOA_POSITION_L" val="72;229.53;150.52;543.12"/>
  <p:tag name="MMCOA_POSITION_M" val="72;156.28;111.40;543.12"/>
  <p:tag name="MMCOA_POSITION_S" val="72;137.32;68.88;543.12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heme/theme1.xml><?xml version="1.0" encoding="utf-8"?>
<a:theme xmlns:a="http://schemas.openxmlformats.org/drawingml/2006/main" name="WTB">
  <a:themeElements>
    <a:clrScheme name="Custom 1">
      <a:dk1>
        <a:srgbClr val="003865"/>
      </a:dk1>
      <a:lt1>
        <a:srgbClr val="FFFFFF"/>
      </a:lt1>
      <a:dk2>
        <a:srgbClr val="868D95"/>
      </a:dk2>
      <a:lt2>
        <a:srgbClr val="B9BFC7"/>
      </a:lt2>
      <a:accent1>
        <a:srgbClr val="009DE0"/>
      </a:accent1>
      <a:accent2>
        <a:srgbClr val="00AC41"/>
      </a:accent2>
      <a:accent3>
        <a:srgbClr val="8246AF"/>
      </a:accent3>
      <a:accent4>
        <a:srgbClr val="00968F"/>
      </a:accent4>
      <a:accent5>
        <a:srgbClr val="0077A0"/>
      </a:accent5>
      <a:accent6>
        <a:srgbClr val="EE3D8B"/>
      </a:accent6>
      <a:hlink>
        <a:srgbClr val="003865"/>
      </a:hlink>
      <a:folHlink>
        <a:srgbClr val="009D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vert="horz" wrap="square" lIns="0" tIns="0" rIns="0" bIns="0" rtlCol="0" anchor="t" anchorCtr="0">
        <a:noAutofit/>
      </a:bodyPr>
      <a:lstStyle>
        <a:defPPr>
          <a:defRPr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MER2020.Classic16x9.potx" id="{534D9D80-9E67-480D-986B-530849BF9B55}" vid="{F35605F8-A38D-4A59-B086-19D6B73ABD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6BD8FD7635B04EA9A9902485FE2F30" ma:contentTypeVersion="16" ma:contentTypeDescription="Create a new document." ma:contentTypeScope="" ma:versionID="a669db4e337be8b12e109bb05652d9a6">
  <xsd:schema xmlns:xsd="http://www.w3.org/2001/XMLSchema" xmlns:xs="http://www.w3.org/2001/XMLSchema" xmlns:p="http://schemas.microsoft.com/office/2006/metadata/properties" xmlns:ns2="c8f65a2e-d9b8-4da5-bc72-75904eebe08b" xmlns:ns3="46b20041-fe27-4ca2-b080-05885ffb65a2" targetNamespace="http://schemas.microsoft.com/office/2006/metadata/properties" ma:root="true" ma:fieldsID="15038745926ec48f4618faaef3cb24ba" ns2:_="" ns3:_="">
    <xsd:import namespace="c8f65a2e-d9b8-4da5-bc72-75904eebe08b"/>
    <xsd:import namespace="46b20041-fe27-4ca2-b080-05885ffb65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Remark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65a2e-d9b8-4da5-bc72-75904eebe0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2788c53-7e05-4f3c-88a0-b3a683d796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Remarks" ma:index="21" nillable="true" ma:displayName="Remarks" ma:description="To update each other on last updates" ma:format="Dropdown" ma:internalName="Remarks">
      <xsd:simpleType>
        <xsd:restriction base="dms:Text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b20041-fe27-4ca2-b080-05885ffb65a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9848b3d-6d99-48b8-9816-f1ce4a758635}" ma:internalName="TaxCatchAll" ma:showField="CatchAllData" ma:web="46b20041-fe27-4ca2-b080-05885ffb65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marks xmlns="c8f65a2e-d9b8-4da5-bc72-75904eebe08b" xsi:nil="true"/>
    <lcf76f155ced4ddcb4097134ff3c332f xmlns="c8f65a2e-d9b8-4da5-bc72-75904eebe08b">
      <Terms xmlns="http://schemas.microsoft.com/office/infopath/2007/PartnerControls"/>
    </lcf76f155ced4ddcb4097134ff3c332f>
    <TaxCatchAll xmlns="46b20041-fe27-4ca2-b080-05885ffb65a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333BA7-1AD6-42E3-A35B-5ED8EADCA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f65a2e-d9b8-4da5-bc72-75904eebe08b"/>
    <ds:schemaRef ds:uri="46b20041-fe27-4ca2-b080-05885ffb65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ADC10F-B616-4C27-B02D-C26BFEABE2E9}">
  <ds:schemaRefs>
    <ds:schemaRef ds:uri="http://schemas.microsoft.com/office/2006/metadata/properties"/>
    <ds:schemaRef ds:uri="http://schemas.microsoft.com/office/infopath/2007/PartnerControls"/>
    <ds:schemaRef ds:uri="c8f65a2e-d9b8-4da5-bc72-75904eebe08b"/>
    <ds:schemaRef ds:uri="46b20041-fe27-4ca2-b080-05885ffb65a2"/>
  </ds:schemaRefs>
</ds:datastoreItem>
</file>

<file path=customXml/itemProps3.xml><?xml version="1.0" encoding="utf-8"?>
<ds:datastoreItem xmlns:ds="http://schemas.openxmlformats.org/officeDocument/2006/customXml" ds:itemID="{BECE0B10-9982-414B-84EB-081F248824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2091</Words>
  <Application>Microsoft Office PowerPoint</Application>
  <PresentationFormat>Widescreen</PresentationFormat>
  <Paragraphs>443</Paragraphs>
  <Slides>10</Slides>
  <Notes>7</Notes>
  <HiddenSlides>7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Chivo</vt:lpstr>
      <vt:lpstr>Arial</vt:lpstr>
      <vt:lpstr>Arial Black</vt:lpstr>
      <vt:lpstr>Calibri</vt:lpstr>
      <vt:lpstr>Century Gothic</vt:lpstr>
      <vt:lpstr>Wingdings</vt:lpstr>
      <vt:lpstr>WTB</vt:lpstr>
      <vt:lpstr>PowerPoint Presentation</vt:lpstr>
      <vt:lpstr>PowerPoint Presentation</vt:lpstr>
      <vt:lpstr>PowerPoint Presentation</vt:lpstr>
      <vt:lpstr>Place Holder to include details from Training Advisory – Work in Progress &amp; jointly drafted with CCA/SCCA Workgroup  -includes AOP for current CCA/SCCA -RPL/ AOP for new CCA/SCCA under HC SFw &amp; position on previously approved credit exemptions under CCSSF -OJT / preceptorship / common OCT logbook/checklist essential part of CCA/SCCA training -course duration/fees (if needed)</vt:lpstr>
      <vt:lpstr>Value Propositions</vt:lpstr>
      <vt:lpstr>Course Outline 5 Stackable Modular Certs, 2.5 years</vt:lpstr>
      <vt:lpstr>PowerPoint Presentation</vt:lpstr>
      <vt:lpstr>PowerPoint Presentation</vt:lpstr>
      <vt:lpstr>PowerPoint Presentation</vt:lpstr>
      <vt:lpstr>PowerPoint Presentation</vt:lpstr>
    </vt:vector>
  </TitlesOfParts>
  <Company>MMC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Marissa</dc:creator>
  <cp:lastModifiedBy>Chang, Marissa</cp:lastModifiedBy>
  <cp:revision>2</cp:revision>
  <dcterms:created xsi:type="dcterms:W3CDTF">2024-02-05T03:10:42Z</dcterms:created>
  <dcterms:modified xsi:type="dcterms:W3CDTF">2024-03-20T07:24:00Z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PR_PEERREVIEW">
    <vt:lpwstr>Peer Review Identifier</vt:lpwstr>
  </property>
  <property fmtid="{D5CDD505-2E9C-101B-9397-08002B2CF9AE}" pid="3" name="MSIP_Label_38f1469a-2c2a-4aee-b92b-090d4c5468ff_Enabled">
    <vt:lpwstr>true</vt:lpwstr>
  </property>
  <property fmtid="{D5CDD505-2E9C-101B-9397-08002B2CF9AE}" pid="4" name="MSIP_Label_38f1469a-2c2a-4aee-b92b-090d4c5468ff_SetDate">
    <vt:lpwstr>2024-02-05T03:10:50Z</vt:lpwstr>
  </property>
  <property fmtid="{D5CDD505-2E9C-101B-9397-08002B2CF9AE}" pid="5" name="MSIP_Label_38f1469a-2c2a-4aee-b92b-090d4c5468ff_Method">
    <vt:lpwstr>Standard</vt:lpwstr>
  </property>
  <property fmtid="{D5CDD505-2E9C-101B-9397-08002B2CF9AE}" pid="6" name="MSIP_Label_38f1469a-2c2a-4aee-b92b-090d4c5468ff_Name">
    <vt:lpwstr>Confidential - Unmarked</vt:lpwstr>
  </property>
  <property fmtid="{D5CDD505-2E9C-101B-9397-08002B2CF9AE}" pid="7" name="MSIP_Label_38f1469a-2c2a-4aee-b92b-090d4c5468ff_SiteId">
    <vt:lpwstr>2a6e6092-73e4-4752-b1a5-477a17f5056d</vt:lpwstr>
  </property>
  <property fmtid="{D5CDD505-2E9C-101B-9397-08002B2CF9AE}" pid="8" name="MSIP_Label_38f1469a-2c2a-4aee-b92b-090d4c5468ff_ActionId">
    <vt:lpwstr>95eed600-1bea-4f78-b418-49aaf7d4cf30</vt:lpwstr>
  </property>
  <property fmtid="{D5CDD505-2E9C-101B-9397-08002B2CF9AE}" pid="9" name="MSIP_Label_38f1469a-2c2a-4aee-b92b-090d4c5468ff_ContentBits">
    <vt:lpwstr>0</vt:lpwstr>
  </property>
  <property fmtid="{D5CDD505-2E9C-101B-9397-08002B2CF9AE}" pid="10" name="ContentTypeId">
    <vt:lpwstr>0x010100826BD8FD7635B04EA9A9902485FE2F30</vt:lpwstr>
  </property>
  <property fmtid="{D5CDD505-2E9C-101B-9397-08002B2CF9AE}" pid="11" name="MediaServiceImageTags">
    <vt:lpwstr/>
  </property>
</Properties>
</file>